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98" r:id="rId3"/>
    <p:sldId id="257" r:id="rId5"/>
    <p:sldId id="386" r:id="rId6"/>
    <p:sldId id="387" r:id="rId7"/>
    <p:sldId id="352" r:id="rId8"/>
    <p:sldId id="315" r:id="rId9"/>
    <p:sldId id="324" r:id="rId10"/>
    <p:sldId id="326" r:id="rId11"/>
    <p:sldId id="353" r:id="rId12"/>
    <p:sldId id="321" r:id="rId13"/>
    <p:sldId id="336" r:id="rId14"/>
    <p:sldId id="317" r:id="rId15"/>
    <p:sldId id="375" r:id="rId16"/>
    <p:sldId id="372" r:id="rId17"/>
    <p:sldId id="376" r:id="rId18"/>
    <p:sldId id="373" r:id="rId19"/>
    <p:sldId id="377" r:id="rId20"/>
    <p:sldId id="374" r:id="rId21"/>
    <p:sldId id="378" r:id="rId22"/>
    <p:sldId id="335" r:id="rId23"/>
    <p:sldId id="319" r:id="rId24"/>
    <p:sldId id="379" r:id="rId25"/>
    <p:sldId id="299" r:id="rId26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0060"/>
    <a:srgbClr val="6C106B"/>
    <a:srgbClr val="9C5A99"/>
    <a:srgbClr val="D5B9D2"/>
    <a:srgbClr val="EFE6F4"/>
    <a:srgbClr val="FBF2FF"/>
    <a:srgbClr val="6C106A"/>
    <a:srgbClr val="756271"/>
    <a:srgbClr val="EAEFF7"/>
    <a:srgbClr val="FFFD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2" autoAdjust="0"/>
    <p:restoredTop sz="81530" autoAdjust="0"/>
  </p:normalViewPr>
  <p:slideViewPr>
    <p:cSldViewPr snapToGrid="0">
      <p:cViewPr varScale="1">
        <p:scale>
          <a:sx n="90" d="100"/>
          <a:sy n="90" d="100"/>
        </p:scale>
        <p:origin x="140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gs" Target="tags/tag97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214F5-3BEF-4355-89C0-5D90E2F52C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C59ABA-4B76-4A27-B16E-1ABD437123D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01 2</a:t>
            </a:r>
            <a:r>
              <a:rPr lang="zh-CN" altLang="en-US" dirty="0"/>
              <a:t>分半</a:t>
            </a:r>
            <a:r>
              <a:rPr lang="en-US" altLang="zh-CN" dirty="0"/>
              <a:t> 02 </a:t>
            </a:r>
            <a:r>
              <a:rPr lang="zh-CN" altLang="en-US" dirty="0"/>
              <a:t>半分钟</a:t>
            </a:r>
            <a:r>
              <a:rPr lang="en-US" altLang="zh-CN" dirty="0"/>
              <a:t> 03 3</a:t>
            </a:r>
            <a:r>
              <a:rPr lang="zh-CN" altLang="en-US" dirty="0"/>
              <a:t>分钟</a:t>
            </a:r>
            <a:r>
              <a:rPr lang="en-US" altLang="zh-CN" dirty="0"/>
              <a:t> 04 1</a:t>
            </a:r>
            <a:r>
              <a:rPr lang="zh-CN" altLang="en-US" dirty="0"/>
              <a:t>分钟</a:t>
            </a:r>
            <a:r>
              <a:rPr lang="en-US" altLang="zh-CN" dirty="0"/>
              <a:t> 05 2</a:t>
            </a:r>
            <a:r>
              <a:rPr lang="zh-CN" altLang="en-US" dirty="0"/>
              <a:t>分钟</a:t>
            </a:r>
            <a:r>
              <a:rPr lang="en-US" altLang="zh-CN" dirty="0"/>
              <a:t> 06 1</a:t>
            </a:r>
            <a:r>
              <a:rPr lang="zh-CN" altLang="en-US" dirty="0"/>
              <a:t>分钟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日常接触到的飞行模拟，大名鼎鼎的微软飞行模拟，游戏厅里设备，供</a:t>
            </a:r>
            <a:r>
              <a:rPr lang="zh-CN" altLang="en-US" dirty="0"/>
              <a:t>娱乐消遣。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全动飞行模拟机是飞行员的</a:t>
            </a:r>
            <a:r>
              <a:rPr lang="zh-CN" altLang="en-US" dirty="0"/>
              <a:t>专业训练设备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仿真机是</a:t>
            </a:r>
            <a:r>
              <a:rPr lang="zh-CN" altLang="en-US" dirty="0"/>
              <a:t>核心，视景系统是负责</a:t>
            </a:r>
            <a:r>
              <a:rPr lang="zh-CN" altLang="en-US" dirty="0"/>
              <a:t>视觉效果。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目前的问题是依赖进口，</a:t>
            </a:r>
            <a:r>
              <a:rPr lang="en-US" altLang="zh-CN" dirty="0"/>
              <a:t>C919</a:t>
            </a:r>
            <a:r>
              <a:rPr lang="zh-CN" altLang="en-US" dirty="0"/>
              <a:t>的模拟机仍是</a:t>
            </a:r>
            <a:r>
              <a:rPr lang="en-US" altLang="zh-CN" dirty="0"/>
              <a:t>CAE</a:t>
            </a:r>
            <a:r>
              <a:rPr lang="zh-CN" altLang="en-US" dirty="0"/>
              <a:t>公司</a:t>
            </a:r>
            <a:r>
              <a:rPr lang="zh-CN" altLang="en-US" dirty="0"/>
              <a:t>产品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意义一方面搭载于现有的模拟机上，另一方面可以成为国产的</a:t>
            </a:r>
            <a:r>
              <a:rPr lang="zh-CN" altLang="en-US" dirty="0"/>
              <a:t>重要组成部分。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CAE</a:t>
            </a:r>
            <a:r>
              <a:rPr lang="zh-CN" altLang="en-US" dirty="0"/>
              <a:t>协议并不</a:t>
            </a:r>
            <a:r>
              <a:rPr lang="zh-CN" altLang="en-US" dirty="0"/>
              <a:t>对外开放，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数据交换子系统负责仿真机与视景系统间的沟通，是驱动视景系统的基础，开发过程中依赖的是目前国内最多的</a:t>
            </a:r>
            <a:r>
              <a:rPr lang="en-US" altLang="zh-CN" dirty="0"/>
              <a:t>CAE</a:t>
            </a:r>
            <a:r>
              <a:rPr lang="zh-CN" altLang="en-US" dirty="0"/>
              <a:t>仿真机。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存在的问题是</a:t>
            </a:r>
            <a:r>
              <a:rPr lang="en-US" altLang="zh-CN" dirty="0"/>
              <a:t>....</a:t>
            </a:r>
            <a:r>
              <a:rPr lang="zh-CN" altLang="en-US" dirty="0"/>
              <a:t>，需要一个翻译官来使底层语言与高层语言</a:t>
            </a:r>
            <a:r>
              <a:rPr lang="zh-CN" altLang="en-US" dirty="0"/>
              <a:t>沟通。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-57150" y="1468202"/>
            <a:ext cx="8419678" cy="2664296"/>
          </a:xfrm>
          <a:prstGeom prst="rect">
            <a:avLst/>
          </a:prstGeom>
          <a:solidFill>
            <a:srgbClr val="6E0F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695401" y="1864246"/>
            <a:ext cx="70166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3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SDN</a:t>
            </a:r>
            <a:r>
              <a:rPr lang="zh-CN" altLang="en-US" sz="36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3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IP+</a:t>
            </a:r>
            <a:r>
              <a:rPr lang="zh-CN" altLang="en-US" sz="36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光智能协同系统的</a:t>
            </a:r>
            <a:endParaRPr lang="en-US" altLang="zh-CN" sz="3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600" baseline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</a:t>
            </a:r>
            <a:r>
              <a:rPr lang="zh-CN" altLang="en-US" sz="36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设计与实现</a:t>
            </a:r>
            <a:endParaRPr lang="zh-CN" altLang="en-US" sz="360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10960697" y="1468203"/>
            <a:ext cx="1231305" cy="2664296"/>
          </a:xfrm>
          <a:prstGeom prst="rect">
            <a:avLst/>
          </a:prstGeom>
          <a:solidFill>
            <a:srgbClr val="6E0F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98247" y="3665217"/>
            <a:ext cx="3095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20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年硕士毕业论文答辩</a:t>
            </a:r>
            <a:endParaRPr lang="zh-CN" altLang="en-US" sz="200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227852" y="452382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rgbClr val="6E0F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答辩人：徐鹤</a:t>
            </a:r>
            <a:endParaRPr lang="en-US" altLang="zh-CN" sz="2000" dirty="0">
              <a:solidFill>
                <a:srgbClr val="6E0F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1227851" y="4986816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rgbClr val="6E0F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指导老师：冯桂焕</a:t>
            </a:r>
            <a:endParaRPr lang="en-US" altLang="zh-CN" sz="2000" dirty="0">
              <a:solidFill>
                <a:srgbClr val="6E0F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1227852" y="546137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rgbClr val="6E0F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专业：软件工程</a:t>
            </a:r>
            <a:endParaRPr lang="en-US" altLang="zh-CN" sz="2000" dirty="0">
              <a:solidFill>
                <a:srgbClr val="6E0F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8949451" y="374912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rgbClr val="6E0F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南京大学</a:t>
            </a:r>
            <a:endParaRPr lang="en-US" altLang="zh-CN" sz="2400" dirty="0">
              <a:solidFill>
                <a:srgbClr val="6E0F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35150" y="1565692"/>
            <a:ext cx="1604737" cy="201191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23974" y="4604579"/>
            <a:ext cx="238892" cy="29950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23974" y="5048079"/>
            <a:ext cx="238892" cy="299506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23974" y="5519578"/>
            <a:ext cx="238892" cy="2995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397E8-946D-4C5D-972C-63131C1808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6A139-DD59-494F-8ECB-D9FBC1AE36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397E8-946D-4C5D-972C-63131C1808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6A139-DD59-494F-8ECB-D9FBC1AE36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9334500" y="6356349"/>
            <a:ext cx="2743200" cy="365125"/>
          </a:xfrm>
        </p:spPr>
        <p:txBody>
          <a:bodyPr/>
          <a:lstStyle/>
          <a:p>
            <a:fld id="{D2A397E8-946D-4C5D-972C-63131C1808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397E8-946D-4C5D-972C-63131C1808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6A139-DD59-494F-8ECB-D9FBC1AE36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397E8-946D-4C5D-972C-63131C1808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6A139-DD59-494F-8ECB-D9FBC1AE36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397E8-946D-4C5D-972C-63131C1808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6A139-DD59-494F-8ECB-D9FBC1AE36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397E8-946D-4C5D-972C-63131C1808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6A139-DD59-494F-8ECB-D9FBC1AE36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-57150" y="1468202"/>
            <a:ext cx="8419678" cy="2664296"/>
          </a:xfrm>
          <a:prstGeom prst="rect">
            <a:avLst/>
          </a:prstGeom>
          <a:solidFill>
            <a:srgbClr val="6E0F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695401" y="1864246"/>
            <a:ext cx="1592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  <a:endParaRPr lang="zh-CN" altLang="en-US" sz="360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10960697" y="1468203"/>
            <a:ext cx="1231305" cy="2664296"/>
          </a:xfrm>
          <a:prstGeom prst="rect">
            <a:avLst/>
          </a:prstGeom>
          <a:solidFill>
            <a:srgbClr val="6E0F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98247" y="3665217"/>
            <a:ext cx="3095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20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年硕士毕业论文答辩</a:t>
            </a:r>
            <a:endParaRPr lang="zh-CN" altLang="en-US" sz="200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227852" y="452382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rgbClr val="6E0F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答辩人：徐鹤</a:t>
            </a:r>
            <a:endParaRPr lang="en-US" altLang="zh-CN" sz="2000" dirty="0">
              <a:solidFill>
                <a:srgbClr val="6E0F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1227851" y="4986816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rgbClr val="6E0F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指导老师：冯桂焕</a:t>
            </a:r>
            <a:endParaRPr lang="en-US" altLang="zh-CN" sz="2000" dirty="0">
              <a:solidFill>
                <a:srgbClr val="6E0F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1227852" y="546137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rgbClr val="6E0F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专业：软件工程</a:t>
            </a:r>
            <a:endParaRPr lang="en-US" altLang="zh-CN" sz="2000" dirty="0">
              <a:solidFill>
                <a:srgbClr val="6E0F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8949451" y="374912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rgbClr val="6E0F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南京大学</a:t>
            </a:r>
            <a:endParaRPr lang="en-US" altLang="zh-CN" sz="2400" dirty="0">
              <a:solidFill>
                <a:srgbClr val="6E0F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35150" y="1565692"/>
            <a:ext cx="1604737" cy="201191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23974" y="4604579"/>
            <a:ext cx="238892" cy="29950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23974" y="5048079"/>
            <a:ext cx="238892" cy="299506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23974" y="5519578"/>
            <a:ext cx="238892" cy="2995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 userDrawn="1"/>
        </p:nvSpPr>
        <p:spPr>
          <a:xfrm>
            <a:off x="0" y="-594605"/>
            <a:ext cx="12308115" cy="1175656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7" name="文本框 36"/>
          <p:cNvSpPr txBox="1"/>
          <p:nvPr userDrawn="1"/>
        </p:nvSpPr>
        <p:spPr>
          <a:xfrm>
            <a:off x="581954" y="100545"/>
            <a:ext cx="1645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 userDrawn="1"/>
        </p:nvSpPr>
        <p:spPr>
          <a:xfrm>
            <a:off x="2587581" y="83791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技术综述</a:t>
            </a:r>
            <a:endParaRPr lang="zh-CN" altLang="en-US" sz="200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4699280" y="83791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项目分析与设计</a:t>
            </a:r>
            <a:endParaRPr lang="zh-CN" altLang="en-US" sz="200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 userDrawn="1"/>
        </p:nvSpPr>
        <p:spPr>
          <a:xfrm>
            <a:off x="7627731" y="94283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  <a:endParaRPr lang="zh-CN" altLang="en-US" sz="200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等腰三角形 41"/>
          <p:cNvSpPr/>
          <p:nvPr userDrawn="1"/>
        </p:nvSpPr>
        <p:spPr>
          <a:xfrm rot="10800000">
            <a:off x="1030384" y="581051"/>
            <a:ext cx="290416" cy="178103"/>
          </a:xfrm>
          <a:prstGeom prst="triangle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/>
          </a:p>
        </p:txBody>
      </p:sp>
      <p:sp>
        <p:nvSpPr>
          <p:cNvPr id="8" name="文本框 7"/>
          <p:cNvSpPr txBox="1"/>
          <p:nvPr userDrawn="1"/>
        </p:nvSpPr>
        <p:spPr>
          <a:xfrm>
            <a:off x="9853678" y="94283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 userDrawn="1"/>
        </p:nvSpPr>
        <p:spPr>
          <a:xfrm>
            <a:off x="0" y="-594605"/>
            <a:ext cx="12308115" cy="1175656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2" name="等腰三角形 41"/>
          <p:cNvSpPr/>
          <p:nvPr userDrawn="1"/>
        </p:nvSpPr>
        <p:spPr>
          <a:xfrm rot="10800000">
            <a:off x="3024284" y="581051"/>
            <a:ext cx="290416" cy="178103"/>
          </a:xfrm>
          <a:prstGeom prst="triangle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/>
          </a:p>
        </p:txBody>
      </p:sp>
      <p:sp>
        <p:nvSpPr>
          <p:cNvPr id="13" name="文本框 12"/>
          <p:cNvSpPr txBox="1"/>
          <p:nvPr userDrawn="1"/>
        </p:nvSpPr>
        <p:spPr>
          <a:xfrm>
            <a:off x="581954" y="100545"/>
            <a:ext cx="1645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kern="12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选题背景</a:t>
            </a:r>
            <a:endParaRPr lang="zh-CN" altLang="en-US" sz="2000" kern="120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587581" y="83791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技术综述</a:t>
            </a:r>
            <a:endParaRPr lang="zh-CN" altLang="en-US" sz="2000" b="1" kern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4699280" y="83791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项目分析与设计</a:t>
            </a:r>
            <a:endParaRPr lang="zh-CN" altLang="en-US" sz="200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7627731" y="94283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  <a:endParaRPr lang="zh-CN" altLang="en-US" sz="200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9853678" y="94283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 userDrawn="1"/>
        </p:nvSpPr>
        <p:spPr>
          <a:xfrm>
            <a:off x="0" y="-594605"/>
            <a:ext cx="12308115" cy="1175656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2" name="等腰三角形 41"/>
          <p:cNvSpPr/>
          <p:nvPr userDrawn="1"/>
        </p:nvSpPr>
        <p:spPr>
          <a:xfrm rot="10800000">
            <a:off x="5507134" y="581051"/>
            <a:ext cx="290416" cy="178103"/>
          </a:xfrm>
          <a:prstGeom prst="triangle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/>
          </a:p>
        </p:txBody>
      </p:sp>
      <p:sp>
        <p:nvSpPr>
          <p:cNvPr id="8" name="文本框 7"/>
          <p:cNvSpPr txBox="1"/>
          <p:nvPr userDrawn="1"/>
        </p:nvSpPr>
        <p:spPr>
          <a:xfrm>
            <a:off x="581954" y="100545"/>
            <a:ext cx="1645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kern="12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选题背景</a:t>
            </a:r>
            <a:endParaRPr lang="zh-CN" altLang="en-US" sz="2000" kern="120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2587581" y="83791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技术综述</a:t>
            </a:r>
            <a:endParaRPr lang="zh-CN" altLang="en-US" sz="200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4699280" y="83791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项目分析与设计</a:t>
            </a:r>
            <a:endParaRPr lang="zh-CN" altLang="en-US" sz="2000" b="1" kern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627731" y="94283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  <a:endParaRPr lang="zh-CN" altLang="en-US" sz="200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853678" y="94283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 userDrawn="1"/>
        </p:nvSpPr>
        <p:spPr>
          <a:xfrm>
            <a:off x="0" y="-594605"/>
            <a:ext cx="12308115" cy="1175656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2" name="等腰三角形 41"/>
          <p:cNvSpPr/>
          <p:nvPr userDrawn="1"/>
        </p:nvSpPr>
        <p:spPr>
          <a:xfrm rot="10800000">
            <a:off x="8101109" y="581051"/>
            <a:ext cx="290416" cy="178103"/>
          </a:xfrm>
          <a:prstGeom prst="triangle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/>
          </a:p>
        </p:txBody>
      </p:sp>
      <p:sp>
        <p:nvSpPr>
          <p:cNvPr id="8" name="文本框 7"/>
          <p:cNvSpPr txBox="1"/>
          <p:nvPr userDrawn="1"/>
        </p:nvSpPr>
        <p:spPr>
          <a:xfrm>
            <a:off x="581954" y="100545"/>
            <a:ext cx="1645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kern="12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选题背景</a:t>
            </a:r>
            <a:endParaRPr lang="zh-CN" altLang="en-US" sz="2000" kern="120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2587581" y="83791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技术综述</a:t>
            </a:r>
            <a:endParaRPr lang="zh-CN" altLang="en-US" sz="200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4699280" y="83791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项目分析与设计</a:t>
            </a:r>
            <a:endParaRPr lang="zh-CN" altLang="en-US" sz="200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627731" y="94283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项目实现</a:t>
            </a:r>
            <a:endParaRPr lang="zh-CN" altLang="en-US" sz="2000" b="1" kern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853678" y="94283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 userDrawn="1"/>
        </p:nvSpPr>
        <p:spPr>
          <a:xfrm>
            <a:off x="0" y="-594605"/>
            <a:ext cx="12308115" cy="1175656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2" name="等腰三角形 41"/>
          <p:cNvSpPr/>
          <p:nvPr userDrawn="1"/>
        </p:nvSpPr>
        <p:spPr>
          <a:xfrm rot="10800000">
            <a:off x="10463309" y="581051"/>
            <a:ext cx="290416" cy="178103"/>
          </a:xfrm>
          <a:prstGeom prst="triangle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/>
          </a:p>
        </p:txBody>
      </p:sp>
      <p:sp>
        <p:nvSpPr>
          <p:cNvPr id="8" name="文本框 7"/>
          <p:cNvSpPr txBox="1"/>
          <p:nvPr userDrawn="1"/>
        </p:nvSpPr>
        <p:spPr>
          <a:xfrm>
            <a:off x="581954" y="100545"/>
            <a:ext cx="1645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kern="12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选题背景</a:t>
            </a:r>
            <a:endParaRPr lang="zh-CN" altLang="en-US" sz="2000" kern="120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2587581" y="83791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技术综述</a:t>
            </a:r>
            <a:endParaRPr lang="zh-CN" altLang="en-US" sz="200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4699280" y="83791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项目分析与设计</a:t>
            </a:r>
            <a:endParaRPr lang="zh-CN" altLang="en-US" sz="200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627731" y="94283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2000" kern="12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项目实现</a:t>
            </a:r>
            <a:endParaRPr lang="zh-CN" altLang="en-US" sz="2000" kern="120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853678" y="94283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总结与展望</a:t>
            </a:r>
            <a:endParaRPr lang="zh-CN" altLang="en-US" sz="2000" b="1" kern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4665566" y="2016866"/>
            <a:ext cx="0" cy="2824268"/>
          </a:xfrm>
          <a:prstGeom prst="line">
            <a:avLst/>
          </a:prstGeom>
          <a:ln w="12700"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tx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outerShdw blurRad="50800" dist="254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555311" y="2973017"/>
            <a:ext cx="1084855" cy="13601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397E8-946D-4C5D-972C-63131C1808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6A139-DD59-494F-8ECB-D9FBC1AE36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image" Target="../media/image3.png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397E8-946D-4C5D-972C-63131C1808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6A139-DD59-494F-8ECB-D9FBC1AE36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tags" Target="../tags/tag56.xml"/><Relationship Id="rId7" Type="http://schemas.openxmlformats.org/officeDocument/2006/relationships/tags" Target="../tags/tag55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image" Target="../media/image11.png"/><Relationship Id="rId2" Type="http://schemas.microsoft.com/office/2007/relationships/hdphoto" Target="../media/image5.wdp"/><Relationship Id="rId12" Type="http://schemas.openxmlformats.org/officeDocument/2006/relationships/notesSlide" Target="../notesSlides/notesSlide10.xml"/><Relationship Id="rId11" Type="http://schemas.openxmlformats.org/officeDocument/2006/relationships/slideLayout" Target="../slideLayouts/slideLayout12.xml"/><Relationship Id="rId10" Type="http://schemas.openxmlformats.org/officeDocument/2006/relationships/tags" Target="../tags/tag58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2.png"/><Relationship Id="rId3" Type="http://schemas.openxmlformats.org/officeDocument/2006/relationships/tags" Target="../tags/tag59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2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3.png"/><Relationship Id="rId3" Type="http://schemas.openxmlformats.org/officeDocument/2006/relationships/tags" Target="../tags/tag60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tags" Target="../tags/tag61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6.png"/><Relationship Id="rId3" Type="http://schemas.openxmlformats.org/officeDocument/2006/relationships/tags" Target="../tags/tag62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7.png"/><Relationship Id="rId3" Type="http://schemas.openxmlformats.org/officeDocument/2006/relationships/tags" Target="../tags/tag63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tags" Target="../tags/tag64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tags" Target="../tags/tag65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2.png"/><Relationship Id="rId3" Type="http://schemas.openxmlformats.org/officeDocument/2006/relationships/tags" Target="../tags/tag66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6" Type="http://schemas.openxmlformats.org/officeDocument/2006/relationships/notesSlide" Target="../notesSlides/notesSlide2.xml"/><Relationship Id="rId25" Type="http://schemas.openxmlformats.org/officeDocument/2006/relationships/slideLayout" Target="../slideLayouts/slideLayout12.xml"/><Relationship Id="rId24" Type="http://schemas.openxmlformats.org/officeDocument/2006/relationships/tags" Target="../tags/tag25.xml"/><Relationship Id="rId23" Type="http://schemas.openxmlformats.org/officeDocument/2006/relationships/tags" Target="../tags/tag24.xml"/><Relationship Id="rId22" Type="http://schemas.openxmlformats.org/officeDocument/2006/relationships/tags" Target="../tags/tag23.xml"/><Relationship Id="rId21" Type="http://schemas.openxmlformats.org/officeDocument/2006/relationships/tags" Target="../tags/tag22.xml"/><Relationship Id="rId20" Type="http://schemas.openxmlformats.org/officeDocument/2006/relationships/tags" Target="../tags/tag21.xml"/><Relationship Id="rId2" Type="http://schemas.openxmlformats.org/officeDocument/2006/relationships/tags" Target="../tags/tag3.xml"/><Relationship Id="rId19" Type="http://schemas.openxmlformats.org/officeDocument/2006/relationships/tags" Target="../tags/tag20.xml"/><Relationship Id="rId18" Type="http://schemas.openxmlformats.org/officeDocument/2006/relationships/tags" Target="../tags/tag19.xml"/><Relationship Id="rId17" Type="http://schemas.openxmlformats.org/officeDocument/2006/relationships/tags" Target="../tags/tag18.xml"/><Relationship Id="rId16" Type="http://schemas.openxmlformats.org/officeDocument/2006/relationships/tags" Target="../tags/tag17.xml"/><Relationship Id="rId15" Type="http://schemas.openxmlformats.org/officeDocument/2006/relationships/tags" Target="../tags/tag16.xml"/><Relationship Id="rId14" Type="http://schemas.openxmlformats.org/officeDocument/2006/relationships/tags" Target="../tags/tag15.xml"/><Relationship Id="rId13" Type="http://schemas.openxmlformats.org/officeDocument/2006/relationships/tags" Target="../tags/tag14.xml"/><Relationship Id="rId12" Type="http://schemas.openxmlformats.org/officeDocument/2006/relationships/tags" Target="../tags/tag13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image" Target="../media/image10.png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microsoft.com/office/2007/relationships/hdphoto" Target="../media/image5.wdp"/><Relationship Id="rId12" Type="http://schemas.openxmlformats.org/officeDocument/2006/relationships/notesSlide" Target="../notesSlides/notesSlide20.xml"/><Relationship Id="rId11" Type="http://schemas.openxmlformats.org/officeDocument/2006/relationships/slideLayout" Target="../slideLayouts/slideLayout12.xml"/><Relationship Id="rId10" Type="http://schemas.openxmlformats.org/officeDocument/2006/relationships/tags" Target="../tags/tag71.xml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7" Type="http://schemas.openxmlformats.org/officeDocument/2006/relationships/notesSlide" Target="../notesSlides/notesSlide21.xml"/><Relationship Id="rId16" Type="http://schemas.openxmlformats.org/officeDocument/2006/relationships/slideLayout" Target="../slideLayouts/slideLayout12.xml"/><Relationship Id="rId15" Type="http://schemas.openxmlformats.org/officeDocument/2006/relationships/tags" Target="../tags/tag84.xml"/><Relationship Id="rId14" Type="http://schemas.openxmlformats.org/officeDocument/2006/relationships/tags" Target="../tags/tag83.xml"/><Relationship Id="rId13" Type="http://schemas.openxmlformats.org/officeDocument/2006/relationships/tags" Target="../tags/tag82.xml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tags" Target="../tags/tag7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5" Type="http://schemas.openxmlformats.org/officeDocument/2006/relationships/notesSlide" Target="../notesSlides/notesSlide22.xml"/><Relationship Id="rId14" Type="http://schemas.openxmlformats.org/officeDocument/2006/relationships/slideLayout" Target="../slideLayouts/slideLayout12.xml"/><Relationship Id="rId13" Type="http://schemas.openxmlformats.org/officeDocument/2006/relationships/tags" Target="../tags/tag95.xml"/><Relationship Id="rId12" Type="http://schemas.openxmlformats.org/officeDocument/2006/relationships/tags" Target="../tags/tag94.xml"/><Relationship Id="rId11" Type="http://schemas.microsoft.com/office/2007/relationships/hdphoto" Target="../media/image5.wdp"/><Relationship Id="rId10" Type="http://schemas.openxmlformats.org/officeDocument/2006/relationships/image" Target="../media/image4.png"/><Relationship Id="rId1" Type="http://schemas.openxmlformats.org/officeDocument/2006/relationships/tags" Target="../tags/tag85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96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12.xml"/><Relationship Id="rId7" Type="http://schemas.openxmlformats.org/officeDocument/2006/relationships/tags" Target="../tags/tag2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tags" Target="../tags/tag26.xml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3" Type="http://schemas.openxmlformats.org/officeDocument/2006/relationships/notesSlide" Target="../notesSlides/notesSlide4.xml"/><Relationship Id="rId12" Type="http://schemas.openxmlformats.org/officeDocument/2006/relationships/slideLayout" Target="../slideLayouts/slideLayout12.xml"/><Relationship Id="rId11" Type="http://schemas.openxmlformats.org/officeDocument/2006/relationships/tags" Target="../tags/tag36.xml"/><Relationship Id="rId10" Type="http://schemas.openxmlformats.org/officeDocument/2006/relationships/tags" Target="../tags/tag35.xml"/><Relationship Id="rId1" Type="http://schemas.openxmlformats.org/officeDocument/2006/relationships/tags" Target="../tags/tag2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1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42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9.png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1168035"/>
            <a:ext cx="12192000" cy="2254290"/>
          </a:xfrm>
          <a:prstGeom prst="rect">
            <a:avLst/>
          </a:prstGeom>
          <a:solidFill>
            <a:srgbClr val="6A0160"/>
          </a:solidFill>
          <a:ln>
            <a:solidFill>
              <a:srgbClr val="6A0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zh-CN" altLang="en-US" sz="40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   </a:t>
            </a:r>
            <a:r>
              <a:rPr lang="zh-CN" altLang="en-US" sz="4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全动飞行模拟视景系统中</a:t>
            </a:r>
            <a:endParaRPr lang="zh-CN" altLang="en-US" sz="4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4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4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数据交换子系统的设计与</a:t>
            </a:r>
            <a:r>
              <a:rPr lang="zh-CN" altLang="en-US" sz="4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4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3568598"/>
            <a:ext cx="12192000" cy="96026"/>
          </a:xfrm>
          <a:prstGeom prst="rect">
            <a:avLst/>
          </a:prstGeom>
          <a:solidFill>
            <a:srgbClr val="6A0160"/>
          </a:solidFill>
          <a:ln>
            <a:solidFill>
              <a:srgbClr val="6A0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028" name="Picture 4" descr="https://ss1.bdstatic.com/70cFuXSh_Q1YnxGkpoWK1HF6hhy/it/u=895424434,4021804793&amp;fm=27&amp;gp=0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>
            <a:fillRect/>
          </a:stretch>
        </p:blipFill>
        <p:spPr bwMode="auto">
          <a:xfrm>
            <a:off x="9183414" y="585098"/>
            <a:ext cx="2412124" cy="307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框 22"/>
          <p:cNvSpPr txBox="1"/>
          <p:nvPr/>
        </p:nvSpPr>
        <p:spPr>
          <a:xfrm>
            <a:off x="8179994" y="3839033"/>
            <a:ext cx="441896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r>
              <a:rPr lang="zh-CN" altLang="en-US" sz="240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年硕士毕业论文答辩</a:t>
            </a:r>
            <a:endParaRPr lang="zh-CN" altLang="en-US" sz="240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3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673100" y="4005262"/>
          <a:ext cx="4470400" cy="23017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0"/>
                <a:gridCol w="2235200"/>
              </a:tblGrid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zh-CN" altLang="en-US" sz="24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答辩人：</a:t>
                      </a:r>
                      <a:endParaRPr lang="zh-CN" altLang="en-US" sz="240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陈氢</a:t>
                      </a:r>
                      <a:endParaRPr lang="zh-CN" altLang="en-US" sz="240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学号：</a:t>
                      </a:r>
                      <a:endParaRPr lang="zh-CN" altLang="en-US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MF21320019</a:t>
                      </a:r>
                      <a:endParaRPr lang="zh-CN" altLang="en-US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指导老师：</a:t>
                      </a:r>
                      <a:endParaRPr lang="zh-CN" altLang="en-US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冯桂焕副教授</a:t>
                      </a:r>
                      <a:endParaRPr lang="zh-CN" altLang="en-US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zh-CN" altLang="en-US" sz="24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答辩时间：</a:t>
                      </a:r>
                      <a:endParaRPr lang="zh-CN" altLang="en-US" sz="240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2023.05.22</a:t>
                      </a:r>
                      <a:endParaRPr lang="zh-CN" altLang="en-US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-158722" y="5044704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158722" y="132395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158722" y="227151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相关技术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-158716" y="1075765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-158722" y="386378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-158722" y="476922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4" name="Picture 4" descr="https://ss1.bdstatic.com/70cFuXSh_Q1YnxGkpoWK1HF6hhy/it/u=895424434,4021804793&amp;fm=27&amp;gp=0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>
            <a:fillRect/>
          </a:stretch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/>
          <p:cNvSpPr/>
          <p:nvPr/>
        </p:nvSpPr>
        <p:spPr>
          <a:xfrm>
            <a:off x="-169231" y="2952657"/>
            <a:ext cx="1826158" cy="909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737526" y="354350"/>
            <a:ext cx="2383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系统边界设计</a:t>
            </a:r>
            <a:endParaRPr lang="zh-CN" altLang="en-US" sz="2800" b="1" dirty="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线连接符 17"/>
          <p:cNvCxnSpPr/>
          <p:nvPr/>
        </p:nvCxnSpPr>
        <p:spPr>
          <a:xfrm>
            <a:off x="-158722" y="200871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-158721" y="3185409"/>
            <a:ext cx="182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分析与设计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sketc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135" y="1075690"/>
            <a:ext cx="6972300" cy="553212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240915" y="1115695"/>
            <a:ext cx="3551555" cy="386270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0" name="直线箭头连接符 3"/>
          <p:cNvCxnSpPr/>
          <p:nvPr>
            <p:custDataLst>
              <p:tags r:id="rId4"/>
            </p:custDataLst>
          </p:nvPr>
        </p:nvCxnSpPr>
        <p:spPr>
          <a:xfrm flipV="1">
            <a:off x="9195418" y="1656063"/>
            <a:ext cx="697865" cy="207010"/>
          </a:xfrm>
          <a:prstGeom prst="straightConnector1">
            <a:avLst/>
          </a:prstGeom>
          <a:ln w="15875">
            <a:solidFill>
              <a:srgbClr val="9C5A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32"/>
          <p:cNvSpPr txBox="1"/>
          <p:nvPr>
            <p:custDataLst>
              <p:tags r:id="rId5"/>
            </p:custDataLst>
          </p:nvPr>
        </p:nvSpPr>
        <p:spPr>
          <a:xfrm>
            <a:off x="9994265" y="1323975"/>
            <a:ext cx="1714500" cy="70548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p>
            <a:pPr defTabSz="342900">
              <a:defRPr/>
            </a:pPr>
            <a:r>
              <a:rPr lang="zh-CN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根据飞行员操作</a:t>
            </a:r>
            <a:r>
              <a:rPr lang="zh-CN" altLang="en-US" sz="2000" dirty="0">
                <a:solidFill>
                  <a:srgbClr val="6C10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生成数据</a:t>
            </a:r>
            <a:r>
              <a:rPr lang="zh-CN" altLang="en-US" sz="2000" dirty="0">
                <a:solidFill>
                  <a:srgbClr val="9C5A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000" dirty="0">
              <a:solidFill>
                <a:srgbClr val="9C5A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线箭头连接符 3"/>
          <p:cNvCxnSpPr/>
          <p:nvPr>
            <p:custDataLst>
              <p:tags r:id="rId6"/>
            </p:custDataLst>
          </p:nvPr>
        </p:nvCxnSpPr>
        <p:spPr>
          <a:xfrm flipV="1">
            <a:off x="5929613" y="4237338"/>
            <a:ext cx="3954145" cy="960755"/>
          </a:xfrm>
          <a:prstGeom prst="straightConnector1">
            <a:avLst/>
          </a:prstGeom>
          <a:ln w="15875">
            <a:solidFill>
              <a:srgbClr val="9C5A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32"/>
          <p:cNvSpPr txBox="1"/>
          <p:nvPr>
            <p:custDataLst>
              <p:tags r:id="rId7"/>
            </p:custDataLst>
          </p:nvPr>
        </p:nvSpPr>
        <p:spPr>
          <a:xfrm>
            <a:off x="9979660" y="3862070"/>
            <a:ext cx="2079625" cy="101346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p>
            <a:pPr defTabSz="342900">
              <a:defRPr/>
            </a:pPr>
            <a:r>
              <a:rPr lang="zh-CN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</a:t>
            </a:r>
            <a:r>
              <a:rPr lang="en-US" altLang="zh-CN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FFS</a:t>
            </a:r>
            <a:r>
              <a:rPr lang="zh-CN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逻辑线程执行结果进行</a:t>
            </a:r>
            <a:r>
              <a:rPr lang="zh-CN" altLang="en-US" sz="2000" dirty="0">
                <a:solidFill>
                  <a:srgbClr val="6C10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</a:t>
            </a:r>
            <a:endParaRPr lang="zh-CN" altLang="en-US" sz="2000" dirty="0">
              <a:solidFill>
                <a:srgbClr val="6C106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线箭头连接符 3"/>
          <p:cNvCxnSpPr/>
          <p:nvPr>
            <p:custDataLst>
              <p:tags r:id="rId8"/>
            </p:custDataLst>
          </p:nvPr>
        </p:nvCxnSpPr>
        <p:spPr>
          <a:xfrm flipV="1">
            <a:off x="9002378" y="6076933"/>
            <a:ext cx="817880" cy="13970"/>
          </a:xfrm>
          <a:prstGeom prst="straightConnector1">
            <a:avLst/>
          </a:prstGeom>
          <a:ln w="15875">
            <a:solidFill>
              <a:srgbClr val="9C5A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32"/>
          <p:cNvSpPr txBox="1"/>
          <p:nvPr>
            <p:custDataLst>
              <p:tags r:id="rId9"/>
            </p:custDataLst>
          </p:nvPr>
        </p:nvSpPr>
        <p:spPr>
          <a:xfrm>
            <a:off x="9994265" y="5885180"/>
            <a:ext cx="1714500" cy="39751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p>
            <a:pPr defTabSz="342900">
              <a:defRPr/>
            </a:pPr>
            <a:r>
              <a:rPr lang="zh-CN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</a:t>
            </a:r>
            <a:r>
              <a:rPr lang="zh-CN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资源加载</a:t>
            </a:r>
            <a:r>
              <a:rPr lang="zh-CN" altLang="en-US" sz="2000" dirty="0">
                <a:solidFill>
                  <a:srgbClr val="9C5A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000" dirty="0">
              <a:solidFill>
                <a:srgbClr val="9C5A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0"/>
            </p:custDataLst>
          </p:nvPr>
        </p:nvSpPr>
        <p:spPr>
          <a:xfrm>
            <a:off x="-158721" y="3996010"/>
            <a:ext cx="182615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-158722" y="5044704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158722" y="132395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158722" y="227151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相关技术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-158716" y="1075765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-158722" y="386378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-158722" y="476922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4" name="Picture 4" descr="https://ss1.bdstatic.com/70cFuXSh_Q1YnxGkpoWK1HF6hhy/it/u=895424434,4021804793&amp;fm=27&amp;gp=0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>
            <a:fillRect/>
          </a:stretch>
        </p:blipFill>
        <p:spPr bwMode="auto">
          <a:xfrm>
            <a:off x="1996529" y="1101206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/>
          <p:cNvSpPr/>
          <p:nvPr/>
        </p:nvSpPr>
        <p:spPr>
          <a:xfrm>
            <a:off x="-169231" y="2952657"/>
            <a:ext cx="1826158" cy="909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803359" y="2046636"/>
            <a:ext cx="9737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</a:t>
            </a:r>
            <a:endParaRPr lang="en-US" altLang="zh-CN" sz="2800" b="1" dirty="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</a:t>
            </a:r>
            <a:endParaRPr lang="en-US" altLang="zh-CN" sz="2800" b="1" dirty="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</a:t>
            </a:r>
            <a:endParaRPr lang="en-US" altLang="zh-CN" sz="2800" b="1" dirty="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</a:t>
            </a:r>
            <a:endParaRPr lang="en-US" altLang="zh-CN" sz="2800" b="1" dirty="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</a:t>
            </a:r>
            <a:endParaRPr lang="en-US" altLang="zh-CN" sz="2800" b="1" dirty="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</a:t>
            </a:r>
            <a:endParaRPr lang="zh-CN" altLang="en-US" sz="2800" b="1" dirty="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线连接符 17"/>
          <p:cNvCxnSpPr/>
          <p:nvPr/>
        </p:nvCxnSpPr>
        <p:spPr>
          <a:xfrm>
            <a:off x="-158722" y="200871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-158721" y="3185409"/>
            <a:ext cx="182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分析与设计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-158721" y="3996010"/>
            <a:ext cx="182615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framework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625" y="596900"/>
            <a:ext cx="8131175" cy="54317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-158722" y="5044704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158722" y="132395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158722" y="227151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相关技术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-158716" y="1075765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-145221" y="2917858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-158722" y="476922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4" name="Picture 4" descr="https://ss1.bdstatic.com/70cFuXSh_Q1YnxGkpoWK1HF6hhy/it/u=895424434,4021804793&amp;fm=27&amp;gp=0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>
            <a:fillRect/>
          </a:stretch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本框 34"/>
          <p:cNvSpPr txBox="1"/>
          <p:nvPr/>
        </p:nvSpPr>
        <p:spPr>
          <a:xfrm>
            <a:off x="2680335" y="354330"/>
            <a:ext cx="4294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仿真机</a:t>
            </a:r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侧数据交换</a:t>
            </a:r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endParaRPr lang="zh-CN" altLang="en-US" sz="2800" b="1" dirty="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线连接符 17"/>
          <p:cNvCxnSpPr/>
          <p:nvPr/>
        </p:nvCxnSpPr>
        <p:spPr>
          <a:xfrm>
            <a:off x="-158722" y="200871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-158721" y="3185409"/>
            <a:ext cx="182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分析与设计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-169231" y="3863149"/>
            <a:ext cx="1826158" cy="909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-145386" y="3964895"/>
            <a:ext cx="182615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45460" y="1908175"/>
            <a:ext cx="259715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链路层</a:t>
            </a:r>
            <a:r>
              <a:rPr lang="zh-CN" altLang="en-US"/>
              <a:t>连接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protobuffer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转换器</a:t>
            </a:r>
            <a:r>
              <a:rPr lang="zh-CN" altLang="en-US"/>
              <a:t>注册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经纬度与</a:t>
            </a:r>
            <a:r>
              <a:rPr lang="zh-CN" altLang="en-US"/>
              <a:t>笛卡尔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与图像生成器</a:t>
            </a:r>
            <a:r>
              <a:rPr lang="zh-CN" altLang="en-US"/>
              <a:t>沟通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-158722" y="5044704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158722" y="132395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158722" y="227151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相关技术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-158716" y="1075765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-145221" y="2917858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-158722" y="476922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4" name="Picture 4" descr="https://ss1.bdstatic.com/70cFuXSh_Q1YnxGkpoWK1HF6hhy/it/u=895424434,4021804793&amp;fm=27&amp;gp=0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>
            <a:fillRect/>
          </a:stretch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本框 34"/>
          <p:cNvSpPr txBox="1"/>
          <p:nvPr/>
        </p:nvSpPr>
        <p:spPr>
          <a:xfrm>
            <a:off x="2680335" y="354330"/>
            <a:ext cx="4294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仿真机</a:t>
            </a:r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侧数据交换</a:t>
            </a:r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endParaRPr lang="zh-CN" altLang="en-US" sz="2800" b="1" dirty="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线连接符 17"/>
          <p:cNvCxnSpPr/>
          <p:nvPr/>
        </p:nvCxnSpPr>
        <p:spPr>
          <a:xfrm>
            <a:off x="-158722" y="200871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-158721" y="3185409"/>
            <a:ext cx="182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分析与设计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-169231" y="3863149"/>
            <a:ext cx="1826158" cy="909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-145386" y="3964895"/>
            <a:ext cx="182615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sequence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3815" y="1531620"/>
            <a:ext cx="9046210" cy="42297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-158722" y="5044704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158722" y="132395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158722" y="227151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相关技术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-158716" y="1075765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-145221" y="2917858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-158722" y="476922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4" name="Picture 4" descr="https://ss1.bdstatic.com/70cFuXSh_Q1YnxGkpoWK1HF6hhy/it/u=895424434,4021804793&amp;fm=27&amp;gp=0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>
            <a:fillRect/>
          </a:stretch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本框 34"/>
          <p:cNvSpPr txBox="1"/>
          <p:nvPr/>
        </p:nvSpPr>
        <p:spPr>
          <a:xfrm>
            <a:off x="2817495" y="354330"/>
            <a:ext cx="25374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协议转换模块</a:t>
            </a:r>
            <a:endParaRPr lang="zh-CN" altLang="en-US" sz="2800" b="1" dirty="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线连接符 17"/>
          <p:cNvCxnSpPr/>
          <p:nvPr/>
        </p:nvCxnSpPr>
        <p:spPr>
          <a:xfrm>
            <a:off x="-158722" y="200871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-158721" y="3185409"/>
            <a:ext cx="182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分析与设计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-169231" y="3863149"/>
            <a:ext cx="1826158" cy="909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-145386" y="3964895"/>
            <a:ext cx="182615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flow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880" y="1182370"/>
            <a:ext cx="7995285" cy="4871085"/>
          </a:xfrm>
          <a:prstGeom prst="rect">
            <a:avLst/>
          </a:prstGeom>
        </p:spPr>
      </p:pic>
      <p:pic>
        <p:nvPicPr>
          <p:cNvPr id="9" name="图片 8" descr="class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0890" y="1075690"/>
            <a:ext cx="7326630" cy="51733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-158722" y="5044704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158722" y="132395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158722" y="227151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相关技术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-158716" y="1075765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-145221" y="2917858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-158722" y="476922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4" name="Picture 4" descr="https://ss1.bdstatic.com/70cFuXSh_Q1YnxGkpoWK1HF6hhy/it/u=895424434,4021804793&amp;fm=27&amp;gp=0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>
            <a:fillRect/>
          </a:stretch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本框 34"/>
          <p:cNvSpPr txBox="1"/>
          <p:nvPr/>
        </p:nvSpPr>
        <p:spPr>
          <a:xfrm>
            <a:off x="2817495" y="354330"/>
            <a:ext cx="25374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协议转换模块</a:t>
            </a:r>
            <a:endParaRPr lang="zh-CN" altLang="en-US" sz="2800" b="1" dirty="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线连接符 17"/>
          <p:cNvCxnSpPr/>
          <p:nvPr/>
        </p:nvCxnSpPr>
        <p:spPr>
          <a:xfrm>
            <a:off x="-158722" y="200871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-158721" y="3185409"/>
            <a:ext cx="182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分析与设计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-169231" y="3863149"/>
            <a:ext cx="1826158" cy="909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-145386" y="3964895"/>
            <a:ext cx="182615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sequence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750" y="1323975"/>
            <a:ext cx="6697980" cy="44291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-158722" y="5044704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158722" y="132395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158722" y="227151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相关技术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-158716" y="1075765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-145221" y="2917858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-158722" y="476922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4" name="Picture 4" descr="https://ss1.bdstatic.com/70cFuXSh_Q1YnxGkpoWK1HF6hhy/it/u=895424434,4021804793&amp;fm=27&amp;gp=0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>
            <a:fillRect/>
          </a:stretch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本框 34"/>
          <p:cNvSpPr txBox="1"/>
          <p:nvPr/>
        </p:nvSpPr>
        <p:spPr>
          <a:xfrm>
            <a:off x="2912745" y="354330"/>
            <a:ext cx="4294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游戏引擎侧数据交换</a:t>
            </a:r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endParaRPr lang="zh-CN" altLang="en-US" sz="2800" b="1" dirty="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线连接符 17"/>
          <p:cNvCxnSpPr/>
          <p:nvPr/>
        </p:nvCxnSpPr>
        <p:spPr>
          <a:xfrm>
            <a:off x="-158722" y="200871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-158721" y="3185409"/>
            <a:ext cx="182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分析与设计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-169231" y="3863149"/>
            <a:ext cx="1826158" cy="909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-145386" y="3964895"/>
            <a:ext cx="182615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flow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235" y="1491615"/>
            <a:ext cx="8615045" cy="51288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-158722" y="5044704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158722" y="132395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158722" y="227151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相关技术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-158716" y="1075765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-145221" y="2917858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-158722" y="476922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4" name="Picture 4" descr="https://ss1.bdstatic.com/70cFuXSh_Q1YnxGkpoWK1HF6hhy/it/u=895424434,4021804793&amp;fm=27&amp;gp=0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>
            <a:fillRect/>
          </a:stretch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本框 34"/>
          <p:cNvSpPr txBox="1"/>
          <p:nvPr/>
        </p:nvSpPr>
        <p:spPr>
          <a:xfrm>
            <a:off x="2912745" y="354330"/>
            <a:ext cx="4294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游戏引擎侧数据交换</a:t>
            </a:r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endParaRPr lang="zh-CN" altLang="en-US" sz="2800" b="1" dirty="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线连接符 17"/>
          <p:cNvCxnSpPr/>
          <p:nvPr/>
        </p:nvCxnSpPr>
        <p:spPr>
          <a:xfrm>
            <a:off x="-158722" y="200871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-158721" y="3185409"/>
            <a:ext cx="182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分析与设计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-169231" y="3863149"/>
            <a:ext cx="1826158" cy="909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-145386" y="3964895"/>
            <a:ext cx="182615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class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2745" y="876300"/>
            <a:ext cx="8140065" cy="5766435"/>
          </a:xfrm>
          <a:prstGeom prst="rect">
            <a:avLst/>
          </a:prstGeom>
        </p:spPr>
      </p:pic>
      <p:pic>
        <p:nvPicPr>
          <p:cNvPr id="4" name="图片 3" descr="sequence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705" y="2008505"/>
            <a:ext cx="8789670" cy="4105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-158722" y="5044704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158722" y="132395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158722" y="227151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相关技术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-158716" y="1075765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-145221" y="2917858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-158722" y="476922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4" name="Picture 4" descr="https://ss1.bdstatic.com/70cFuXSh_Q1YnxGkpoWK1HF6hhy/it/u=895424434,4021804793&amp;fm=27&amp;gp=0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>
            <a:fillRect/>
          </a:stretch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本框 34"/>
          <p:cNvSpPr txBox="1"/>
          <p:nvPr/>
        </p:nvSpPr>
        <p:spPr>
          <a:xfrm>
            <a:off x="2812415" y="354330"/>
            <a:ext cx="27216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飞行控制模块</a:t>
            </a:r>
            <a:endParaRPr lang="zh-CN" altLang="en-US" sz="2800" b="1" dirty="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线连接符 17"/>
          <p:cNvCxnSpPr/>
          <p:nvPr/>
        </p:nvCxnSpPr>
        <p:spPr>
          <a:xfrm>
            <a:off x="-158722" y="200871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-158721" y="3185409"/>
            <a:ext cx="182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分析与设计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-169231" y="3863149"/>
            <a:ext cx="1826158" cy="909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-145386" y="3964895"/>
            <a:ext cx="182615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flow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4285" y="1457325"/>
            <a:ext cx="8632190" cy="4217035"/>
          </a:xfrm>
          <a:prstGeom prst="rect">
            <a:avLst/>
          </a:prstGeom>
        </p:spPr>
      </p:pic>
      <p:pic>
        <p:nvPicPr>
          <p:cNvPr id="2" name="图片 1" descr="class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2565" y="354330"/>
            <a:ext cx="7666355" cy="6565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-158722" y="5044704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158722" y="132395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158722" y="227151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相关技术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-158716" y="1075765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-145221" y="2917858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-158722" y="476922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4" name="Picture 4" descr="https://ss1.bdstatic.com/70cFuXSh_Q1YnxGkpoWK1HF6hhy/it/u=895424434,4021804793&amp;fm=27&amp;gp=0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>
            <a:fillRect/>
          </a:stretch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本框 34"/>
          <p:cNvSpPr txBox="1"/>
          <p:nvPr/>
        </p:nvSpPr>
        <p:spPr>
          <a:xfrm>
            <a:off x="2812415" y="354330"/>
            <a:ext cx="27216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飞行控制模块</a:t>
            </a:r>
            <a:endParaRPr lang="zh-CN" altLang="en-US" sz="2800" b="1" dirty="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线连接符 17"/>
          <p:cNvCxnSpPr/>
          <p:nvPr/>
        </p:nvCxnSpPr>
        <p:spPr>
          <a:xfrm>
            <a:off x="-158722" y="200871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-158721" y="3185409"/>
            <a:ext cx="182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分析与设计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-169231" y="3863149"/>
            <a:ext cx="1826158" cy="909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-145386" y="3964895"/>
            <a:ext cx="182615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sequence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7840" y="1899920"/>
            <a:ext cx="8698230" cy="38823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-2562677" y="2472271"/>
            <a:ext cx="7126517" cy="2001162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00471" y="2057079"/>
            <a:ext cx="80021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en-US" altLang="zh-CN" sz="4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8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80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 rot="0">
            <a:off x="2717802" y="1934156"/>
            <a:ext cx="4401820" cy="781050"/>
            <a:chOff x="-152365" y="3261371"/>
            <a:chExt cx="3240360" cy="639812"/>
          </a:xfrm>
        </p:grpSpPr>
        <p:sp>
          <p:nvSpPr>
            <p:cNvPr id="26" name="矩形 25"/>
            <p:cNvSpPr/>
            <p:nvPr>
              <p:custDataLst>
                <p:tags r:id="rId1"/>
              </p:custDataLst>
            </p:nvPr>
          </p:nvSpPr>
          <p:spPr>
            <a:xfrm>
              <a:off x="-152365" y="3271846"/>
              <a:ext cx="612328" cy="612328"/>
            </a:xfrm>
            <a:prstGeom prst="rect">
              <a:avLst/>
            </a:prstGeom>
            <a:solidFill>
              <a:srgbClr val="6C10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>
              <p:custDataLst>
                <p:tags r:id="rId2"/>
              </p:custDataLst>
            </p:nvPr>
          </p:nvSpPr>
          <p:spPr>
            <a:xfrm>
              <a:off x="-100983" y="3354755"/>
              <a:ext cx="6329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8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/>
            <p:cNvSpPr/>
            <p:nvPr>
              <p:custDataLst>
                <p:tags r:id="rId3"/>
              </p:custDataLst>
            </p:nvPr>
          </p:nvSpPr>
          <p:spPr>
            <a:xfrm>
              <a:off x="459963" y="3261371"/>
              <a:ext cx="2628032" cy="639812"/>
            </a:xfrm>
            <a:prstGeom prst="rect">
              <a:avLst/>
            </a:prstGeom>
            <a:solidFill>
              <a:srgbClr val="EFE6F4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>
              <p:custDataLst>
                <p:tags r:id="rId4"/>
              </p:custDataLst>
            </p:nvPr>
          </p:nvSpPr>
          <p:spPr>
            <a:xfrm>
              <a:off x="719244" y="3367529"/>
              <a:ext cx="2340192" cy="428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6A0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选题背景</a:t>
              </a:r>
              <a:endParaRPr lang="zh-CN" altLang="en-US" sz="2800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 rot="0">
            <a:off x="7559740" y="1934054"/>
            <a:ext cx="4401820" cy="781050"/>
            <a:chOff x="3411984" y="2372384"/>
            <a:chExt cx="3240360" cy="639812"/>
          </a:xfrm>
        </p:grpSpPr>
        <p:sp>
          <p:nvSpPr>
            <p:cNvPr id="24" name="矩形 23"/>
            <p:cNvSpPr/>
            <p:nvPr>
              <p:custDataLst>
                <p:tags r:id="rId5"/>
              </p:custDataLst>
            </p:nvPr>
          </p:nvSpPr>
          <p:spPr>
            <a:xfrm>
              <a:off x="3988048" y="2372384"/>
              <a:ext cx="2664296" cy="639812"/>
            </a:xfrm>
            <a:prstGeom prst="rect">
              <a:avLst/>
            </a:prstGeom>
            <a:solidFill>
              <a:srgbClr val="EFE6F4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>
              <p:custDataLst>
                <p:tags r:id="rId6"/>
              </p:custDataLst>
            </p:nvPr>
          </p:nvSpPr>
          <p:spPr>
            <a:xfrm>
              <a:off x="4283593" y="2480169"/>
              <a:ext cx="2340192" cy="427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>
                  <a:solidFill>
                    <a:srgbClr val="6A0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相关</a:t>
              </a:r>
              <a:r>
                <a:rPr lang="zh-CN" altLang="en-US" sz="2800">
                  <a:solidFill>
                    <a:srgbClr val="6A0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</a:t>
              </a:r>
              <a:endParaRPr lang="zh-CN" altLang="en-US" sz="280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/>
            <p:cNvSpPr/>
            <p:nvPr>
              <p:custDataLst>
                <p:tags r:id="rId7"/>
              </p:custDataLst>
            </p:nvPr>
          </p:nvSpPr>
          <p:spPr>
            <a:xfrm>
              <a:off x="3411984" y="2372384"/>
              <a:ext cx="612328" cy="612328"/>
            </a:xfrm>
            <a:prstGeom prst="rect">
              <a:avLst/>
            </a:prstGeom>
            <a:solidFill>
              <a:srgbClr val="6C10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>
              <p:custDataLst>
                <p:tags r:id="rId8"/>
              </p:custDataLst>
            </p:nvPr>
          </p:nvSpPr>
          <p:spPr>
            <a:xfrm>
              <a:off x="3463365" y="2456179"/>
              <a:ext cx="6329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 rot="0">
            <a:off x="2717803" y="3032428"/>
            <a:ext cx="4918075" cy="781050"/>
            <a:chOff x="-152302" y="2370159"/>
            <a:chExt cx="3620245" cy="639812"/>
          </a:xfrm>
        </p:grpSpPr>
        <p:sp>
          <p:nvSpPr>
            <p:cNvPr id="20" name="矩形 19"/>
            <p:cNvSpPr/>
            <p:nvPr>
              <p:custDataLst>
                <p:tags r:id="rId9"/>
              </p:custDataLst>
            </p:nvPr>
          </p:nvSpPr>
          <p:spPr>
            <a:xfrm>
              <a:off x="423762" y="2370159"/>
              <a:ext cx="2664296" cy="639812"/>
            </a:xfrm>
            <a:prstGeom prst="rect">
              <a:avLst/>
            </a:prstGeom>
            <a:solidFill>
              <a:srgbClr val="EFE6F4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>
              <p:custDataLst>
                <p:tags r:id="rId10"/>
              </p:custDataLst>
            </p:nvPr>
          </p:nvSpPr>
          <p:spPr>
            <a:xfrm>
              <a:off x="719307" y="2465243"/>
              <a:ext cx="2748636" cy="427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>
                  <a:solidFill>
                    <a:srgbClr val="6A0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需求分析与设计</a:t>
              </a:r>
              <a:endParaRPr lang="zh-CN" altLang="en-US" sz="280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>
              <p:custDataLst>
                <p:tags r:id="rId11"/>
              </p:custDataLst>
            </p:nvPr>
          </p:nvSpPr>
          <p:spPr>
            <a:xfrm>
              <a:off x="-152302" y="2370159"/>
              <a:ext cx="612328" cy="612328"/>
            </a:xfrm>
            <a:prstGeom prst="rect">
              <a:avLst/>
            </a:prstGeom>
            <a:solidFill>
              <a:srgbClr val="6C10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>
              <p:custDataLst>
                <p:tags r:id="rId12"/>
              </p:custDataLst>
            </p:nvPr>
          </p:nvSpPr>
          <p:spPr>
            <a:xfrm>
              <a:off x="-100922" y="2440554"/>
              <a:ext cx="6329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559675" y="3032125"/>
            <a:ext cx="4401820" cy="781050"/>
            <a:chOff x="11905" y="4775"/>
            <a:chExt cx="6932" cy="1230"/>
          </a:xfrm>
        </p:grpSpPr>
        <p:sp>
          <p:nvSpPr>
            <p:cNvPr id="16" name="矩形 15"/>
            <p:cNvSpPr/>
            <p:nvPr>
              <p:custDataLst>
                <p:tags r:id="rId13"/>
              </p:custDataLst>
            </p:nvPr>
          </p:nvSpPr>
          <p:spPr>
            <a:xfrm>
              <a:off x="13137" y="4775"/>
              <a:ext cx="5700" cy="1230"/>
            </a:xfrm>
            <a:prstGeom prst="rect">
              <a:avLst/>
            </a:prstGeom>
            <a:solidFill>
              <a:srgbClr val="EFE6F4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>
              <p:custDataLst>
                <p:tags r:id="rId14"/>
              </p:custDataLst>
            </p:nvPr>
          </p:nvSpPr>
          <p:spPr>
            <a:xfrm>
              <a:off x="13770" y="4975"/>
              <a:ext cx="5006" cy="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>
                  <a:solidFill>
                    <a:srgbClr val="6A0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系统实现</a:t>
              </a:r>
              <a:endParaRPr lang="zh-CN" altLang="en-US" sz="280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>
              <p:custDataLst>
                <p:tags r:id="rId15"/>
              </p:custDataLst>
            </p:nvPr>
          </p:nvSpPr>
          <p:spPr>
            <a:xfrm>
              <a:off x="11905" y="4775"/>
              <a:ext cx="1310" cy="1177"/>
            </a:xfrm>
            <a:prstGeom prst="rect">
              <a:avLst/>
            </a:prstGeom>
            <a:solidFill>
              <a:srgbClr val="6C10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>
              <p:custDataLst>
                <p:tags r:id="rId16"/>
              </p:custDataLst>
            </p:nvPr>
          </p:nvSpPr>
          <p:spPr>
            <a:xfrm>
              <a:off x="12015" y="4957"/>
              <a:ext cx="1354" cy="1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4" name="矩形 33"/>
          <p:cNvSpPr/>
          <p:nvPr>
            <p:custDataLst>
              <p:tags r:id="rId17"/>
            </p:custDataLst>
          </p:nvPr>
        </p:nvSpPr>
        <p:spPr>
          <a:xfrm>
            <a:off x="3500122" y="4130093"/>
            <a:ext cx="3619500" cy="781050"/>
          </a:xfrm>
          <a:prstGeom prst="rect">
            <a:avLst/>
          </a:prstGeom>
          <a:solidFill>
            <a:srgbClr val="EFE6F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>
            <p:custDataLst>
              <p:tags r:id="rId18"/>
            </p:custDataLst>
          </p:nvPr>
        </p:nvSpPr>
        <p:spPr>
          <a:xfrm>
            <a:off x="3879852" y="4259633"/>
            <a:ext cx="3178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测试与</a:t>
            </a:r>
            <a:r>
              <a:rPr lang="zh-CN" altLang="en-US" sz="280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zh-CN" altLang="en-US" sz="280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>
            <p:custDataLst>
              <p:tags r:id="rId19"/>
            </p:custDataLst>
          </p:nvPr>
        </p:nvSpPr>
        <p:spPr>
          <a:xfrm>
            <a:off x="2717802" y="4130093"/>
            <a:ext cx="831850" cy="747395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>
            <p:custDataLst>
              <p:tags r:id="rId20"/>
            </p:custDataLst>
          </p:nvPr>
        </p:nvSpPr>
        <p:spPr>
          <a:xfrm>
            <a:off x="2787652" y="4245028"/>
            <a:ext cx="859790" cy="638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7559675" y="4130040"/>
            <a:ext cx="4401820" cy="781050"/>
            <a:chOff x="11905" y="6504"/>
            <a:chExt cx="6932" cy="1230"/>
          </a:xfrm>
        </p:grpSpPr>
        <p:sp>
          <p:nvSpPr>
            <p:cNvPr id="10" name="矩形 9"/>
            <p:cNvSpPr/>
            <p:nvPr>
              <p:custDataLst>
                <p:tags r:id="rId21"/>
              </p:custDataLst>
            </p:nvPr>
          </p:nvSpPr>
          <p:spPr>
            <a:xfrm>
              <a:off x="13137" y="6504"/>
              <a:ext cx="5700" cy="1230"/>
            </a:xfrm>
            <a:prstGeom prst="rect">
              <a:avLst/>
            </a:prstGeom>
            <a:solidFill>
              <a:srgbClr val="EFE6F4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>
              <p:custDataLst>
                <p:tags r:id="rId22"/>
              </p:custDataLst>
            </p:nvPr>
          </p:nvSpPr>
          <p:spPr>
            <a:xfrm>
              <a:off x="13770" y="6704"/>
              <a:ext cx="500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rgbClr val="6A0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总结与</a:t>
              </a:r>
              <a:r>
                <a:rPr lang="zh-CN" altLang="en-US" sz="2800">
                  <a:solidFill>
                    <a:srgbClr val="6A0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展望</a:t>
              </a:r>
              <a:endParaRPr lang="zh-CN" altLang="en-US" sz="280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>
              <p:custDataLst>
                <p:tags r:id="rId23"/>
              </p:custDataLst>
            </p:nvPr>
          </p:nvSpPr>
          <p:spPr>
            <a:xfrm>
              <a:off x="11905" y="6504"/>
              <a:ext cx="1310" cy="1177"/>
            </a:xfrm>
            <a:prstGeom prst="rect">
              <a:avLst/>
            </a:prstGeom>
            <a:solidFill>
              <a:srgbClr val="6C10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>
              <p:custDataLst>
                <p:tags r:id="rId24"/>
              </p:custDataLst>
            </p:nvPr>
          </p:nvSpPr>
          <p:spPr>
            <a:xfrm>
              <a:off x="12015" y="6686"/>
              <a:ext cx="1354" cy="1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endParaRPr lang="en-US" altLang="zh-CN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-158722" y="5044704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158722" y="132395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158722" y="227151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相关技术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-158716" y="1075765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-145221" y="2917858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-158722" y="476922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4" name="Picture 4" descr="https://ss1.bdstatic.com/70cFuXSh_Q1YnxGkpoWK1HF6hhy/it/u=895424434,4021804793&amp;fm=27&amp;gp=0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>
            <a:fillRect/>
          </a:stretch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本框 34"/>
          <p:cNvSpPr txBox="1"/>
          <p:nvPr/>
        </p:nvSpPr>
        <p:spPr>
          <a:xfrm>
            <a:off x="2710958" y="354350"/>
            <a:ext cx="1898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测试工作</a:t>
            </a:r>
            <a:endParaRPr lang="zh-CN" altLang="en-US" sz="2800" b="1" dirty="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线连接符 17"/>
          <p:cNvCxnSpPr/>
          <p:nvPr/>
        </p:nvCxnSpPr>
        <p:spPr>
          <a:xfrm>
            <a:off x="-158722" y="200871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-158721" y="3185409"/>
            <a:ext cx="182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分析与设计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-169231" y="3863149"/>
            <a:ext cx="1826158" cy="909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0" name="表格 19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2290445" y="1478915"/>
          <a:ext cx="4444365" cy="40144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91740"/>
                <a:gridCol w="1952625"/>
              </a:tblGrid>
              <a:tr h="5581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测试用例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9C5A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测试结果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9C5A99"/>
                    </a:solidFill>
                  </a:tcPr>
                </a:tc>
              </a:tr>
              <a:tr h="712470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原始数据包</a:t>
                      </a: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转换测试</a:t>
                      </a:r>
                      <a:endParaRPr lang="zh-CN" sz="17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rgbClr val="D5B9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测试通过</a:t>
                      </a:r>
                      <a:endParaRPr lang="zh-CN" sz="1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rgbClr val="D5B9D2"/>
                    </a:solidFill>
                  </a:tcPr>
                </a:tc>
              </a:tr>
              <a:tr h="737870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宝安机场</a:t>
                      </a: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起飞测试</a:t>
                      </a:r>
                      <a:endParaRPr lang="zh-CN" sz="17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测试通过</a:t>
                      </a:r>
                      <a:endParaRPr lang="zh-CN" sz="1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711835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摄像机视角</a:t>
                      </a: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切换测试</a:t>
                      </a:r>
                      <a:endParaRPr lang="zh-CN" sz="17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rgbClr val="D5B9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测试通过</a:t>
                      </a:r>
                      <a:endParaRPr lang="zh-CN" sz="1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rgbClr val="D5B9D2"/>
                    </a:solidFill>
                  </a:tcPr>
                </a:tc>
              </a:tr>
              <a:tr h="669925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反馈信息</a:t>
                      </a: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转换测试</a:t>
                      </a:r>
                      <a:endParaRPr lang="zh-CN" sz="17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测试通过</a:t>
                      </a:r>
                      <a:endParaRPr lang="zh-CN" altLang="en-US" sz="1700" kern="1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624205">
                <a:tc>
                  <a:txBody>
                    <a:bodyPr/>
                    <a:p>
                      <a:pPr algn="ctr">
                        <a:lnSpc>
                          <a:spcPts val="24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实地</a:t>
                      </a:r>
                      <a:r>
                        <a:rPr lang="en-US" altLang="zh-CN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FFS</a:t>
                      </a: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运行</a:t>
                      </a: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测试</a:t>
                      </a:r>
                      <a:endParaRPr lang="zh-CN" altLang="en-US" sz="17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rgbClr val="D5B9D2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700" kern="1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测试</a:t>
                      </a:r>
                      <a:r>
                        <a:rPr lang="zh-CN" altLang="en-US" sz="1700" kern="1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通过</a:t>
                      </a:r>
                      <a:endParaRPr lang="zh-CN" altLang="en-US" sz="1700" kern="1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rgbClr val="D5B9D2"/>
                    </a:solidFill>
                  </a:tcPr>
                </a:tc>
              </a:tr>
            </a:tbl>
          </a:graphicData>
        </a:graphic>
      </p:graphicFrame>
      <p:sp>
        <p:nvSpPr>
          <p:cNvPr id="22" name="矩形 21"/>
          <p:cNvSpPr/>
          <p:nvPr/>
        </p:nvSpPr>
        <p:spPr>
          <a:xfrm>
            <a:off x="3778948" y="5619251"/>
            <a:ext cx="1467068" cy="4033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ts val="2600"/>
              </a:lnSpc>
            </a:pPr>
            <a:r>
              <a:rPr lang="zh-CN" altLang="en-US" sz="2000" b="1" dirty="0">
                <a:solidFill>
                  <a:srgbClr val="9C5A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功能性测试</a:t>
            </a:r>
            <a:endParaRPr lang="zh-CN" altLang="en-US" sz="2000" b="1" dirty="0">
              <a:solidFill>
                <a:srgbClr val="9C5A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623180" y="6110153"/>
            <a:ext cx="1720343" cy="4033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ts val="2600"/>
              </a:lnSpc>
            </a:pPr>
            <a:r>
              <a:rPr lang="zh-CN" altLang="en-US" sz="2000" b="1" dirty="0">
                <a:solidFill>
                  <a:srgbClr val="9C5A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非功能性测试</a:t>
            </a:r>
            <a:endParaRPr lang="zh-CN" altLang="en-US" sz="2000" b="1" dirty="0">
              <a:solidFill>
                <a:srgbClr val="9C5A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7149465" y="1315085"/>
          <a:ext cx="4444365" cy="46386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91740"/>
                <a:gridCol w="1952625"/>
              </a:tblGrid>
              <a:tr h="558165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</a:t>
                      </a:r>
                      <a:endParaRPr lang="zh-CN" altLang="en-US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9C5A99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数值</a:t>
                      </a:r>
                      <a:endParaRPr lang="zh-CN" altLang="en-US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solidFill>
                      <a:srgbClr val="9C5A99"/>
                    </a:solidFill>
                  </a:tcPr>
                </a:tc>
              </a:tr>
              <a:tr h="712470">
                <a:tc>
                  <a:txBody>
                    <a:bodyPr/>
                    <a:p>
                      <a:pPr algn="ctr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运行时间</a:t>
                      </a:r>
                      <a:endParaRPr lang="zh-CN" altLang="en-US" sz="17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rgbClr val="D5B9D2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en-US" altLang="zh-CN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3612.015 </a:t>
                      </a:r>
                      <a:r>
                        <a:rPr lang="en-US" altLang="zh-CN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s</a:t>
                      </a:r>
                      <a:endParaRPr lang="en-US" altLang="zh-CN" sz="1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rgbClr val="D5B9D2"/>
                    </a:solidFill>
                  </a:tcPr>
                </a:tc>
              </a:tr>
              <a:tr h="737870">
                <a:tc>
                  <a:txBody>
                    <a:bodyPr/>
                    <a:p>
                      <a:pPr algn="ctr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总帧数</a:t>
                      </a:r>
                      <a:endParaRPr lang="zh-CN" altLang="en-US" sz="17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en-US" altLang="zh-CN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212748 </a:t>
                      </a:r>
                      <a:r>
                        <a:rPr lang="en-US" altLang="zh-CN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Frame</a:t>
                      </a:r>
                      <a:endParaRPr lang="en-US" altLang="zh-CN" sz="1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711835">
                <a:tc>
                  <a:txBody>
                    <a:bodyPr/>
                    <a:p>
                      <a:pPr algn="ctr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平均帧率</a:t>
                      </a:r>
                      <a:endParaRPr lang="zh-CN" altLang="en-US" sz="17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rgbClr val="D5B9D2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en-US" altLang="zh-CN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58.9 </a:t>
                      </a:r>
                      <a:r>
                        <a:rPr lang="en-US" altLang="zh-CN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FPS</a:t>
                      </a:r>
                      <a:endParaRPr lang="en-US" altLang="zh-CN" sz="1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rgbClr val="D5B9D2"/>
                    </a:solidFill>
                  </a:tcPr>
                </a:tc>
              </a:tr>
              <a:tr h="669925">
                <a:tc>
                  <a:txBody>
                    <a:bodyPr/>
                    <a:p>
                      <a:pPr algn="ctr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最低帧率</a:t>
                      </a:r>
                      <a:endParaRPr lang="zh-CN" altLang="en-US" sz="17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48.6 </a:t>
                      </a:r>
                      <a:r>
                        <a:rPr lang="en-US" altLang="zh-CN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FPS</a:t>
                      </a:r>
                      <a:endParaRPr lang="en-US" altLang="zh-CN" sz="1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624205">
                <a:tc>
                  <a:txBody>
                    <a:bodyPr/>
                    <a:p>
                      <a:pPr algn="ctr">
                        <a:lnSpc>
                          <a:spcPts val="24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最高帧率</a:t>
                      </a:r>
                      <a:endParaRPr lang="zh-CN" altLang="en-US" sz="17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rgbClr val="D5B9D2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700" kern="1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60.8 </a:t>
                      </a:r>
                      <a:r>
                        <a:rPr lang="en-US" altLang="zh-CN" sz="1700" kern="1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FPS</a:t>
                      </a:r>
                      <a:endParaRPr lang="en-US" altLang="zh-CN" sz="1700" kern="1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rgbClr val="D5B9D2"/>
                    </a:solidFill>
                  </a:tcPr>
                </a:tc>
              </a:tr>
              <a:tr h="624205">
                <a:tc>
                  <a:txBody>
                    <a:bodyPr/>
                    <a:p>
                      <a:pPr algn="ctr">
                        <a:lnSpc>
                          <a:spcPts val="2400"/>
                        </a:lnSpc>
                        <a:spcAft>
                          <a:spcPts val="600"/>
                        </a:spcAft>
                        <a:buNone/>
                      </a:pPr>
                      <a:r>
                        <a:rPr lang="en-US" altLang="zh-CN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1%</a:t>
                      </a:r>
                      <a:r>
                        <a:rPr lang="en-US" altLang="zh-CN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Low</a:t>
                      </a:r>
                      <a:endParaRPr lang="en-US" altLang="zh-CN" sz="17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rgbClr val="EFE6F4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700" kern="1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28.1 </a:t>
                      </a:r>
                      <a:r>
                        <a:rPr lang="en-US" altLang="zh-CN" sz="1700" kern="1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FPS</a:t>
                      </a:r>
                      <a:endParaRPr lang="en-US" altLang="zh-CN" sz="1700" kern="1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rgbClr val="EFE6F4"/>
                    </a:solidFill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-145386" y="3964895"/>
            <a:ext cx="182615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trace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860290" y="1007745"/>
            <a:ext cx="7133590" cy="5014595"/>
          </a:xfrm>
          <a:prstGeom prst="rect">
            <a:avLst/>
          </a:prstGeom>
        </p:spPr>
      </p:pic>
      <p:pic>
        <p:nvPicPr>
          <p:cNvPr id="6" name="图片 5" descr="ffs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4640" y="1478915"/>
            <a:ext cx="7889240" cy="4438015"/>
          </a:xfrm>
          <a:prstGeom prst="rect">
            <a:avLst/>
          </a:prstGeom>
        </p:spPr>
      </p:pic>
      <p:pic>
        <p:nvPicPr>
          <p:cNvPr id="9" name="图片 8" descr="firstcamera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3410" y="1575435"/>
            <a:ext cx="7570470" cy="424561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-158722" y="132395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158722" y="227151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相关技术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-158716" y="1075765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-145221" y="2917858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-158722" y="3854824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/>
          <p:cNvCxnSpPr/>
          <p:nvPr/>
        </p:nvCxnSpPr>
        <p:spPr>
          <a:xfrm>
            <a:off x="-158722" y="200871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-158721" y="3185409"/>
            <a:ext cx="182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分析与设计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-166240" y="4797605"/>
            <a:ext cx="1826158" cy="909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-158722" y="5044704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Picture 4" descr="https://ss1.bdstatic.com/70cFuXSh_Q1YnxGkpoWK1HF6hhy/it/u=895424434,4021804793&amp;fm=27&amp;gp=0.jp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>
            <a:fillRect/>
          </a:stretch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文本框 38"/>
          <p:cNvSpPr txBox="1"/>
          <p:nvPr>
            <p:custDataLst>
              <p:tags r:id="rId4"/>
            </p:custDataLst>
          </p:nvPr>
        </p:nvSpPr>
        <p:spPr>
          <a:xfrm>
            <a:off x="2710958" y="354350"/>
            <a:ext cx="189811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2800" b="1" dirty="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2592068" y="1213073"/>
            <a:ext cx="8971280" cy="5073015"/>
            <a:chOff x="2703193" y="1753458"/>
            <a:chExt cx="8971280" cy="5073015"/>
          </a:xfrm>
        </p:grpSpPr>
        <p:sp>
          <p:nvSpPr>
            <p:cNvPr id="41" name="Freeform 7"/>
            <p:cNvSpPr/>
            <p:nvPr>
              <p:custDataLst>
                <p:tags r:id="rId5"/>
              </p:custDataLst>
            </p:nvPr>
          </p:nvSpPr>
          <p:spPr bwMode="auto">
            <a:xfrm flipH="1">
              <a:off x="3030218" y="2191608"/>
              <a:ext cx="1292225" cy="4079875"/>
            </a:xfrm>
            <a:custGeom>
              <a:avLst/>
              <a:gdLst>
                <a:gd name="T0" fmla="*/ 1750 w 1750"/>
                <a:gd name="T1" fmla="*/ 272 h 5527"/>
                <a:gd name="T2" fmla="*/ 314 w 1750"/>
                <a:gd name="T3" fmla="*/ 2778 h 5527"/>
                <a:gd name="T4" fmla="*/ 1699 w 1750"/>
                <a:gd name="T5" fmla="*/ 5254 h 5527"/>
                <a:gd name="T6" fmla="*/ 1542 w 1750"/>
                <a:gd name="T7" fmla="*/ 5527 h 5527"/>
                <a:gd name="T8" fmla="*/ 0 w 1750"/>
                <a:gd name="T9" fmla="*/ 2778 h 5527"/>
                <a:gd name="T10" fmla="*/ 1593 w 1750"/>
                <a:gd name="T11" fmla="*/ 0 h 5527"/>
                <a:gd name="T12" fmla="*/ 1750 w 1750"/>
                <a:gd name="T13" fmla="*/ 272 h 5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50" h="5527">
                  <a:moveTo>
                    <a:pt x="1750" y="272"/>
                  </a:moveTo>
                  <a:cubicBezTo>
                    <a:pt x="891" y="777"/>
                    <a:pt x="314" y="1710"/>
                    <a:pt x="314" y="2778"/>
                  </a:cubicBezTo>
                  <a:cubicBezTo>
                    <a:pt x="314" y="3825"/>
                    <a:pt x="868" y="4743"/>
                    <a:pt x="1699" y="5254"/>
                  </a:cubicBezTo>
                  <a:lnTo>
                    <a:pt x="1542" y="5527"/>
                  </a:lnTo>
                  <a:cubicBezTo>
                    <a:pt x="617" y="4961"/>
                    <a:pt x="0" y="3942"/>
                    <a:pt x="0" y="2778"/>
                  </a:cubicBezTo>
                  <a:cubicBezTo>
                    <a:pt x="0" y="1594"/>
                    <a:pt x="640" y="559"/>
                    <a:pt x="1593" y="0"/>
                  </a:cubicBezTo>
                  <a:lnTo>
                    <a:pt x="1750" y="272"/>
                  </a:ln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2703193" y="1753458"/>
              <a:ext cx="1219200" cy="1220788"/>
              <a:chOff x="3757293" y="1575658"/>
              <a:chExt cx="1219200" cy="1220788"/>
            </a:xfrm>
          </p:grpSpPr>
          <p:sp>
            <p:nvSpPr>
              <p:cNvPr id="45" name="Oval 8"/>
              <p:cNvSpPr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 flipH="1">
                <a:off x="3757293" y="1575658"/>
                <a:ext cx="1219200" cy="1220788"/>
              </a:xfrm>
              <a:prstGeom prst="ellipse">
                <a:avLst/>
              </a:prstGeom>
              <a:solidFill>
                <a:srgbClr val="D5B9D2"/>
              </a:solidFill>
              <a:ln w="28575" cap="flat">
                <a:solidFill>
                  <a:schemeClr val="bg2"/>
                </a:solidFill>
                <a:prstDash val="solid"/>
                <a:miter lim="800000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p>
                <a:pPr algn="ctr">
                  <a:lnSpc>
                    <a:spcPct val="200000"/>
                  </a:lnSpc>
                  <a:spcBef>
                    <a:spcPct val="20000"/>
                  </a:spcBef>
                </a:pPr>
                <a:endParaRPr lang="zh-CN" altLang="en-US" sz="2000">
                  <a:solidFill>
                    <a:schemeClr val="tx2"/>
                  </a:solidFill>
                  <a:latin typeface="Lifeline JL" panose="00000400000000000000" pitchFamily="2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TextBox 11"/>
              <p:cNvSpPr txBox="1"/>
              <p:nvPr>
                <p:custDataLst>
                  <p:tags r:id="rId7"/>
                </p:custDataLst>
              </p:nvPr>
            </p:nvSpPr>
            <p:spPr>
              <a:xfrm flipH="1">
                <a:off x="3757293" y="1751316"/>
                <a:ext cx="1137285" cy="829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24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华文隶书" panose="02010800040101010101" pitchFamily="2" charset="-122"/>
                  </a:rPr>
                  <a:t>虚拟</a:t>
                </a:r>
                <a:endPara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华文隶书" panose="02010800040101010101" pitchFamily="2" charset="-122"/>
                </a:endParaRPr>
              </a:p>
              <a:p>
                <a:pPr algn="ctr"/>
                <a:r>
                  <a:rPr lang="zh-CN" altLang="en-US" sz="24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华文隶书" panose="02010800040101010101" pitchFamily="2" charset="-122"/>
                  </a:rPr>
                  <a:t>仿真</a:t>
                </a:r>
                <a:r>
                  <a:rPr lang="zh-CN" altLang="en-US" sz="24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华文隶书" panose="02010800040101010101" pitchFamily="2" charset="-122"/>
                  </a:rPr>
                  <a:t>机</a:t>
                </a:r>
                <a:endPara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华文隶书" panose="02010800040101010101" pitchFamily="2" charset="-122"/>
                </a:endParaRPr>
              </a:p>
            </p:txBody>
          </p:sp>
        </p:grpSp>
        <p:sp>
          <p:nvSpPr>
            <p:cNvPr id="48" name="Oval 9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 flipH="1">
              <a:off x="3577905" y="3612421"/>
              <a:ext cx="1220788" cy="1219200"/>
            </a:xfrm>
            <a:prstGeom prst="ellipse">
              <a:avLst/>
            </a:prstGeom>
            <a:solidFill>
              <a:srgbClr val="756271"/>
            </a:solidFill>
            <a:ln w="28575" cap="flat">
              <a:solidFill>
                <a:schemeClr val="bg2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zh-CN" altLang="en-US" sz="2000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2703510" y="3816364"/>
              <a:ext cx="1921648" cy="2935814"/>
              <a:chOff x="3757610" y="3638564"/>
              <a:chExt cx="1921648" cy="2935814"/>
            </a:xfrm>
          </p:grpSpPr>
          <p:sp>
            <p:nvSpPr>
              <p:cNvPr id="51" name="Oval 10"/>
              <p:cNvSpPr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 flipH="1">
                <a:off x="3757610" y="5355178"/>
                <a:ext cx="1220788" cy="1219200"/>
              </a:xfrm>
              <a:prstGeom prst="ellipse">
                <a:avLst/>
              </a:prstGeom>
              <a:solidFill>
                <a:srgbClr val="9C5A99"/>
              </a:solidFill>
              <a:ln w="28575" cap="flat">
                <a:solidFill>
                  <a:schemeClr val="bg2"/>
                </a:solidFill>
                <a:prstDash val="solid"/>
                <a:miter lim="800000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p>
                <a:pPr algn="ctr">
                  <a:lnSpc>
                    <a:spcPct val="200000"/>
                  </a:lnSpc>
                  <a:spcBef>
                    <a:spcPct val="20000"/>
                  </a:spcBef>
                </a:pPr>
                <a:endParaRPr lang="zh-CN" altLang="en-US" sz="2000">
                  <a:solidFill>
                    <a:schemeClr val="tx2"/>
                  </a:solidFill>
                  <a:latin typeface="Lifeline JL" panose="00000400000000000000" pitchFamily="2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TextBox 13"/>
              <p:cNvSpPr txBox="1"/>
              <p:nvPr>
                <p:custDataLst>
                  <p:tags r:id="rId10"/>
                </p:custDataLst>
              </p:nvPr>
            </p:nvSpPr>
            <p:spPr>
              <a:xfrm flipH="1">
                <a:off x="4805540" y="3638564"/>
                <a:ext cx="873718" cy="829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24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华文隶书" panose="02010800040101010101" pitchFamily="2" charset="-122"/>
                  </a:rPr>
                  <a:t>飞行控制</a:t>
                </a:r>
                <a:endPara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华文隶书" panose="02010800040101010101" pitchFamily="2" charset="-122"/>
                </a:endParaRPr>
              </a:p>
            </p:txBody>
          </p:sp>
          <p:sp>
            <p:nvSpPr>
              <p:cNvPr id="2" name="TextBox 13"/>
              <p:cNvSpPr txBox="1"/>
              <p:nvPr>
                <p:custDataLst>
                  <p:tags r:id="rId11"/>
                </p:custDataLst>
              </p:nvPr>
            </p:nvSpPr>
            <p:spPr>
              <a:xfrm flipH="1">
                <a:off x="3931780" y="5549914"/>
                <a:ext cx="873718" cy="829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24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华文隶书" panose="02010800040101010101" pitchFamily="2" charset="-122"/>
                  </a:rPr>
                  <a:t>系统</a:t>
                </a:r>
                <a:r>
                  <a:rPr lang="zh-CN" altLang="en-US" sz="24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华文隶书" panose="02010800040101010101" pitchFamily="2" charset="-122"/>
                  </a:rPr>
                  <a:t>特点</a:t>
                </a:r>
                <a:endPara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华文隶书" panose="02010800040101010101" pitchFamily="2" charset="-122"/>
                </a:endParaRPr>
              </a:p>
            </p:txBody>
          </p:sp>
        </p:grpSp>
        <p:sp>
          <p:nvSpPr>
            <p:cNvPr id="57" name="TextBox 15"/>
            <p:cNvSpPr txBox="1"/>
            <p:nvPr>
              <p:custDataLst>
                <p:tags r:id="rId12"/>
              </p:custDataLst>
            </p:nvPr>
          </p:nvSpPr>
          <p:spPr>
            <a:xfrm flipH="1">
              <a:off x="4076677" y="1795077"/>
              <a:ext cx="7597343" cy="1337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>
                <a:lnSpc>
                  <a:spcPct val="150000"/>
                </a:lnSpc>
                <a:spcAft>
                  <a:spcPts val="0"/>
                </a:spcAft>
                <a:buClrTx/>
                <a:buSzTx/>
                <a:buFontTx/>
              </a:pPr>
              <a:r>
                <a:rPr lang="zh-CN" altLang="en-US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数据交换子系统中，虚拟仿真机为核心部分，承担了使用原始数据包的仿真机与使用</a:t>
              </a:r>
              <a:r>
                <a:rPr lang="zh-CN" altLang="en-US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TCP协议的游戏引擎间沟通的工作。是视景系统能够运作的基础。</a:t>
              </a:r>
              <a:endPara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8" name="TextBox 16"/>
            <p:cNvSpPr txBox="1"/>
            <p:nvPr>
              <p:custDataLst>
                <p:tags r:id="rId13"/>
              </p:custDataLst>
            </p:nvPr>
          </p:nvSpPr>
          <p:spPr>
            <a:xfrm flipH="1">
              <a:off x="4110988" y="5488528"/>
              <a:ext cx="7563485" cy="1337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zh-CN" altLang="en-US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为实现高效率的数据交换，在虚拟仿真机与游戏引擎数据交换使用序列化</a:t>
              </a:r>
              <a:r>
                <a:rPr lang="zh-CN" altLang="en-US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高效的</a:t>
              </a:r>
              <a:r>
                <a:rPr lang="en-US" altLang="zh-CN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ProtoBuffer</a:t>
              </a:r>
              <a:r>
                <a:rPr lang="zh-CN" altLang="en-US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交换协议。为兼容仿真机，通过引擎侧统一的</a:t>
              </a:r>
              <a:r>
                <a:rPr lang="en-US" altLang="zh-CN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ProtoBuffer</a:t>
              </a:r>
              <a:r>
                <a:rPr lang="zh-CN" altLang="en-US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指令结构体屏蔽数据组织结构的</a:t>
              </a:r>
              <a:r>
                <a:rPr lang="zh-CN" altLang="en-US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差异。</a:t>
              </a:r>
              <a:endPara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9" name="TextBox 17"/>
            <p:cNvSpPr txBox="1"/>
            <p:nvPr>
              <p:custDataLst>
                <p:tags r:id="rId14"/>
              </p:custDataLst>
            </p:nvPr>
          </p:nvSpPr>
          <p:spPr>
            <a:xfrm flipH="1">
              <a:off x="4946648" y="3641948"/>
              <a:ext cx="6727825" cy="1337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>
                <a:lnSpc>
                  <a:spcPct val="150000"/>
                </a:lnSpc>
                <a:spcAft>
                  <a:spcPts val="0"/>
                </a:spcAft>
              </a:pPr>
              <a:r>
                <a:rPr lang="zh-CN" altLang="en-US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利用数据对飞机运动进行控制是最基本的模拟需求，也是产生真实反馈数据的基础，实现了数据交换从仿真机到游戏引擎中被使用，再回到仿真机的</a:t>
              </a:r>
              <a:r>
                <a:rPr lang="zh-CN" altLang="en-US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全过程。</a:t>
              </a:r>
              <a:endPara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文本框 3"/>
          <p:cNvSpPr txBox="1"/>
          <p:nvPr>
            <p:custDataLst>
              <p:tags r:id="rId15"/>
            </p:custDataLst>
          </p:nvPr>
        </p:nvSpPr>
        <p:spPr>
          <a:xfrm>
            <a:off x="-158721" y="3996010"/>
            <a:ext cx="182615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-158722" y="132395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158722" y="227151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相关技术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-158716" y="1075765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-145221" y="2917858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-158722" y="3854824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/>
          <p:cNvCxnSpPr/>
          <p:nvPr/>
        </p:nvCxnSpPr>
        <p:spPr>
          <a:xfrm>
            <a:off x="-158722" y="200871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-158721" y="3185409"/>
            <a:ext cx="182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分析与设计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-166240" y="4797605"/>
            <a:ext cx="1826158" cy="909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-158722" y="5044704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863686" y="4695956"/>
            <a:ext cx="8897739" cy="1614114"/>
            <a:chOff x="3860318" y="1365618"/>
            <a:chExt cx="6194425" cy="1293813"/>
          </a:xfrm>
        </p:grpSpPr>
        <p:sp>
          <p:nvSpPr>
            <p:cNvPr id="3" name="Rectangle 9"/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3860318" y="1365618"/>
              <a:ext cx="6194425" cy="1293813"/>
            </a:xfrm>
            <a:prstGeom prst="rect">
              <a:avLst/>
            </a:prstGeom>
            <a:solidFill>
              <a:srgbClr val="D5B9D2"/>
            </a:solidFill>
            <a:ln w="9" cap="flat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" name="TextBox 17"/>
            <p:cNvSpPr txBox="1"/>
            <p:nvPr>
              <p:custDataLst>
                <p:tags r:id="rId2"/>
              </p:custDataLst>
            </p:nvPr>
          </p:nvSpPr>
          <p:spPr>
            <a:xfrm>
              <a:off x="4077210" y="1552063"/>
              <a:ext cx="5760640" cy="862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fontAlgn="auto">
                <a:lnSpc>
                  <a:spcPts val="2560"/>
                </a:lnSpc>
                <a:buFont typeface="Arial" panose="020B0604020202020204" pitchFamily="34" charset="0"/>
                <a:buChar char="•"/>
              </a:pPr>
              <a:r>
                <a:rPr lang="zh-CN" altLang="en-US" dirty="0" smtClean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进口仿真机协议的解析极其繁琐，期待</a:t>
              </a:r>
              <a:r>
                <a:rPr lang="zh-CN" altLang="en-US" dirty="0" smtClean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与国产 FFS 厂商通力合作。</a:t>
              </a:r>
              <a:endParaRPr lang="zh-CN" altLang="en-US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lnSpc>
                  <a:spcPts val="2560"/>
                </a:lnSpc>
                <a:buFont typeface="Arial" panose="020B0604020202020204" pitchFamily="34" charset="0"/>
                <a:buChar char="•"/>
              </a:pPr>
              <a:r>
                <a:rPr lang="zh-CN" altLang="en-US" dirty="0" smtClean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视景系统</a:t>
              </a:r>
              <a:r>
                <a:rPr lang="zh-CN" altLang="en-US" dirty="0" smtClean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距离训练模拟机的</a:t>
              </a:r>
              <a:r>
                <a:rPr lang="zh-CN" altLang="en-US" dirty="0" smtClean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验收标准任重道远。</a:t>
              </a:r>
              <a:endParaRPr lang="zh-CN" altLang="en-US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marL="285750" indent="-285750" fontAlgn="auto">
                <a:lnSpc>
                  <a:spcPts val="2560"/>
                </a:lnSpc>
                <a:buFont typeface="Arial" panose="020B0604020202020204" pitchFamily="34" charset="0"/>
                <a:buChar char="•"/>
              </a:pPr>
              <a:r>
                <a:rPr lang="zh-CN" altLang="en-US" dirty="0" smtClean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基于腾讯自研游戏引擎搭建，渲染效果及稳定性需逐步完善。</a:t>
              </a:r>
              <a:endParaRPr lang="zh-CN" altLang="en-US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806218" y="1873614"/>
            <a:ext cx="8892977" cy="1293813"/>
            <a:chOff x="3860318" y="4864468"/>
            <a:chExt cx="6194425" cy="1293813"/>
          </a:xfrm>
        </p:grpSpPr>
        <p:sp>
          <p:nvSpPr>
            <p:cNvPr id="14" name="Rectangle 14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860318" y="4864468"/>
              <a:ext cx="6194425" cy="1293813"/>
            </a:xfrm>
            <a:prstGeom prst="rect">
              <a:avLst/>
            </a:prstGeom>
            <a:solidFill>
              <a:srgbClr val="9C5A99"/>
            </a:solidFill>
            <a:ln w="9" cap="flat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TextBox 21"/>
            <p:cNvSpPr txBox="1"/>
            <p:nvPr>
              <p:custDataLst>
                <p:tags r:id="rId4"/>
              </p:custDataLst>
            </p:nvPr>
          </p:nvSpPr>
          <p:spPr>
            <a:xfrm>
              <a:off x="4047415" y="5171808"/>
              <a:ext cx="5895561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accent1"/>
                  </a:solidFill>
                  <a:latin typeface="+mn-ea"/>
                  <a:ea typeface="+mn-ea"/>
                </a:defRPr>
              </a:lvl1pPr>
            </a:lstStyle>
            <a:p>
              <a:r>
                <a:rPr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视景系统基于腾讯自研游戏引擎搭建，这不仅迈出国产视景系统的一步，也是又一自研引擎成长的过程，当前综合渲染效果及稳定性肯定不及成熟的商业游戏引擎。随着该游戏引擎的逐步完善，整个视景系统的体验必然会越来越好。</a:t>
              </a:r>
              <a:endParaRPr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521855" y="4443860"/>
            <a:ext cx="3581400" cy="429895"/>
            <a:chOff x="5166830" y="1159243"/>
            <a:chExt cx="3581400" cy="429895"/>
          </a:xfrm>
        </p:grpSpPr>
        <p:sp>
          <p:nvSpPr>
            <p:cNvPr id="24" name="Rectangle 10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5166830" y="1159243"/>
              <a:ext cx="3581400" cy="422275"/>
            </a:xfrm>
            <a:prstGeom prst="rect">
              <a:avLst/>
            </a:prstGeom>
            <a:solidFill>
              <a:srgbClr val="EBEAE2"/>
            </a:solidFill>
            <a:ln w="19050" cap="flat">
              <a:solidFill>
                <a:srgbClr val="D5B9D2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TextBox 16"/>
            <p:cNvSpPr txBox="1"/>
            <p:nvPr>
              <p:custDataLst>
                <p:tags r:id="rId6"/>
              </p:custDataLst>
            </p:nvPr>
          </p:nvSpPr>
          <p:spPr>
            <a:xfrm>
              <a:off x="5403507" y="1159243"/>
              <a:ext cx="3344722" cy="429895"/>
            </a:xfrm>
            <a:prstGeom prst="rect">
              <a:avLst/>
            </a:prstGeom>
            <a:noFill/>
            <a:ln>
              <a:solidFill>
                <a:srgbClr val="D5B9D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200" b="1" dirty="0" smtClean="0">
                  <a:solidFill>
                    <a:srgbClr val="756271"/>
                  </a:solidFill>
                  <a:latin typeface="+mj-ea"/>
                  <a:ea typeface="+mj-ea"/>
                </a:rPr>
                <a:t>工作</a:t>
              </a:r>
              <a:r>
                <a:rPr lang="zh-CN" altLang="en-US" sz="2200" b="1" dirty="0" smtClean="0">
                  <a:solidFill>
                    <a:srgbClr val="756271"/>
                  </a:solidFill>
                  <a:latin typeface="+mj-ea"/>
                  <a:ea typeface="+mj-ea"/>
                </a:rPr>
                <a:t>展望</a:t>
              </a:r>
              <a:endParaRPr lang="zh-CN" altLang="en-US" sz="2200" b="1" dirty="0" smtClean="0">
                <a:solidFill>
                  <a:srgbClr val="75627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459625" y="1667239"/>
            <a:ext cx="3581400" cy="432991"/>
            <a:chOff x="5166830" y="4658093"/>
            <a:chExt cx="3581400" cy="432991"/>
          </a:xfrm>
        </p:grpSpPr>
        <p:sp>
          <p:nvSpPr>
            <p:cNvPr id="33" name="Rectangle 15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5166830" y="4658093"/>
              <a:ext cx="3581400" cy="423863"/>
            </a:xfrm>
            <a:prstGeom prst="rect">
              <a:avLst/>
            </a:prstGeom>
            <a:solidFill>
              <a:srgbClr val="EBEAE2"/>
            </a:solidFill>
            <a:ln w="19050" cap="flat">
              <a:solidFill>
                <a:srgbClr val="9C5A99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TextBox 20"/>
            <p:cNvSpPr txBox="1"/>
            <p:nvPr>
              <p:custDataLst>
                <p:tags r:id="rId8"/>
              </p:custDataLst>
            </p:nvPr>
          </p:nvSpPr>
          <p:spPr>
            <a:xfrm>
              <a:off x="5403507" y="4661189"/>
              <a:ext cx="3344722" cy="429895"/>
            </a:xfrm>
            <a:prstGeom prst="rect">
              <a:avLst/>
            </a:prstGeom>
            <a:noFill/>
            <a:ln>
              <a:solidFill>
                <a:srgbClr val="9C5A99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200" b="1" dirty="0" smtClean="0">
                  <a:solidFill>
                    <a:srgbClr val="756271"/>
                  </a:solidFill>
                  <a:latin typeface="+mj-ea"/>
                  <a:sym typeface="+mn-ea"/>
                </a:rPr>
                <a:t>工作总结</a:t>
              </a:r>
              <a:endParaRPr lang="zh-CN" altLang="en-US" sz="2200" b="1" dirty="0" smtClean="0">
                <a:solidFill>
                  <a:srgbClr val="756271"/>
                </a:solidFill>
                <a:latin typeface="+mj-ea"/>
              </a:endParaRPr>
            </a:p>
          </p:txBody>
        </p:sp>
      </p:grpSp>
      <p:pic>
        <p:nvPicPr>
          <p:cNvPr id="38" name="Picture 4" descr="https://ss1.bdstatic.com/70cFuXSh_Q1YnxGkpoWK1HF6hhy/it/u=895424434,4021804793&amp;fm=27&amp;gp=0.jp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>
            <a:fillRect/>
          </a:stretch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文本框 38"/>
          <p:cNvSpPr txBox="1"/>
          <p:nvPr>
            <p:custDataLst>
              <p:tags r:id="rId12"/>
            </p:custDataLst>
          </p:nvPr>
        </p:nvSpPr>
        <p:spPr>
          <a:xfrm>
            <a:off x="2583815" y="361315"/>
            <a:ext cx="2284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</a:t>
            </a:r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展望</a:t>
            </a:r>
            <a:endParaRPr lang="zh-CN" altLang="en-US" sz="2800" b="1" dirty="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13"/>
            </p:custDataLst>
          </p:nvPr>
        </p:nvSpPr>
        <p:spPr>
          <a:xfrm>
            <a:off x="-158721" y="3996010"/>
            <a:ext cx="182615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1168035"/>
            <a:ext cx="12192000" cy="2254290"/>
          </a:xfrm>
          <a:prstGeom prst="rect">
            <a:avLst/>
          </a:prstGeom>
          <a:solidFill>
            <a:srgbClr val="6A0160"/>
          </a:solidFill>
          <a:ln>
            <a:solidFill>
              <a:srgbClr val="6A0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zh-CN" altLang="en-US" sz="5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     </a:t>
            </a:r>
            <a:r>
              <a:rPr lang="zh-CN" altLang="en-US" sz="5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感谢老师的指导！</a:t>
            </a:r>
            <a:endParaRPr lang="en-US" altLang="zh-CN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3568598"/>
            <a:ext cx="12192000" cy="96026"/>
          </a:xfrm>
          <a:prstGeom prst="rect">
            <a:avLst/>
          </a:prstGeom>
          <a:solidFill>
            <a:srgbClr val="6A0160"/>
          </a:solidFill>
          <a:ln>
            <a:solidFill>
              <a:srgbClr val="6A0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028" name="Picture 4" descr="https://ss1.bdstatic.com/70cFuXSh_Q1YnxGkpoWK1HF6hhy/it/u=895424434,4021804793&amp;fm=27&amp;gp=0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>
            <a:fillRect/>
          </a:stretch>
        </p:blipFill>
        <p:spPr bwMode="auto">
          <a:xfrm>
            <a:off x="9183414" y="585098"/>
            <a:ext cx="2412124" cy="307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框 22"/>
          <p:cNvSpPr txBox="1"/>
          <p:nvPr/>
        </p:nvSpPr>
        <p:spPr>
          <a:xfrm>
            <a:off x="8179994" y="3839033"/>
            <a:ext cx="441896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r>
              <a:rPr lang="zh-CN" altLang="en-US" sz="240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年硕士毕业论文答辩</a:t>
            </a:r>
            <a:endParaRPr lang="zh-CN" altLang="en-US" sz="240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3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495300" y="4069865"/>
          <a:ext cx="4470400" cy="23017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0"/>
                <a:gridCol w="2235200"/>
              </a:tblGrid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答辩人：</a:t>
                      </a:r>
                      <a:endParaRPr lang="zh-CN" altLang="en-US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陈氢</a:t>
                      </a:r>
                      <a:endParaRPr lang="zh-CN" altLang="en-US" sz="240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学号：</a:t>
                      </a:r>
                      <a:endParaRPr lang="zh-CN" altLang="en-US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MF21320019</a:t>
                      </a:r>
                      <a:endParaRPr lang="zh-CN" altLang="en-US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指导老师：</a:t>
                      </a:r>
                      <a:endParaRPr lang="zh-CN" altLang="en-US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冯桂焕副教授</a:t>
                      </a:r>
                      <a:endParaRPr lang="zh-CN" altLang="en-US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zh-CN" altLang="en-US" sz="24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答辩时间：</a:t>
                      </a:r>
                      <a:endParaRPr lang="zh-CN" altLang="en-US" sz="240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2023.05.22</a:t>
                      </a:r>
                      <a:endParaRPr lang="zh-CN" altLang="en-US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-169516" y="4100785"/>
            <a:ext cx="182615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69479" y="1075765"/>
            <a:ext cx="1826158" cy="909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-158722" y="5044704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测试与优化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158722" y="132395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158722" y="227151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相关技术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-158721" y="3052059"/>
            <a:ext cx="182615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与设计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-158722" y="2926080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-158722" y="386378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-158722" y="476922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4" name="Picture 4" descr="https://ss1.bdstatic.com/70cFuXSh_Q1YnxGkpoWK1HF6hhy/it/u=895424434,4021804793&amp;fm=27&amp;gp=0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>
            <a:fillRect/>
          </a:stretch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本框 34"/>
          <p:cNvSpPr txBox="1"/>
          <p:nvPr/>
        </p:nvSpPr>
        <p:spPr>
          <a:xfrm>
            <a:off x="2657475" y="354330"/>
            <a:ext cx="38652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全动飞行模拟视景系统</a:t>
            </a:r>
            <a:endParaRPr lang="zh-CN" altLang="en-US" sz="28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 descr="e7d195523061f1c07fd8f66221987bc4ccea06fdc33100611276D92104540FBA51343D7ECBB95D4B1A843BC32ED400C0EC0DA4D92565C8B84C86C35D1997A72D2A3E0514EE05390BB3CDB5ACD69E7903ADC2FA5CB458E35F33ED38367B6406BCD008AAB6E2EABE1ED0037F55B3204D3DFC8F652449DCE05C5E74E9B8FEA3FD6C8B7A89B78EF9542E"/>
          <p:cNvSpPr/>
          <p:nvPr/>
        </p:nvSpPr>
        <p:spPr>
          <a:xfrm>
            <a:off x="2890520" y="1232535"/>
            <a:ext cx="3796030" cy="12820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3000"/>
              </a:lnSpc>
              <a:spcAft>
                <a:spcPts val="500"/>
              </a:spcAft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全动飞行模拟机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ts val="3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飞行员</a:t>
            </a:r>
            <a:r>
              <a:rPr lang="zh-CN" altLang="en-US" sz="2000" b="1" dirty="0">
                <a:solidFill>
                  <a:srgbClr val="6C10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必备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日常训练项目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ts val="3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各型号飞机</a:t>
            </a:r>
            <a:r>
              <a:rPr lang="zh-CN" altLang="en-US" sz="2000" b="1" dirty="0">
                <a:solidFill>
                  <a:srgbClr val="6C10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有对应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模拟机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8121650" y="4086225"/>
            <a:ext cx="3474085" cy="18110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 algn="just">
              <a:lnSpc>
                <a:spcPts val="3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提供能搭载于训练用模拟机上的视景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系统。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ts val="3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全动飞行模拟机的国产化的重要组成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部分。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ts val="3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3000"/>
              </a:lnSpc>
              <a:spcAft>
                <a:spcPts val="300"/>
              </a:spcAft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3000"/>
              </a:lnSpc>
              <a:spcAft>
                <a:spcPts val="300"/>
              </a:spcAft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121650" y="1323975"/>
            <a:ext cx="1715135" cy="352425"/>
          </a:xfrm>
          <a:prstGeom prst="rect">
            <a:avLst/>
          </a:prstGeom>
          <a:solidFill>
            <a:srgbClr val="9C5A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现存问题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4" name="矩形 23" descr="e7d195523061f1c07fd8f66221987bc4ccea06fdc33100611276D92104540FBA51343D7ECBB95D4B1A843BC32ED400C0EC0DA4D92565C8B84C86C35D1997A72D2A3E0514EE05390BB3CDB5ACD69E7903ADC2FA5CB458E35F33ED38367B6406BCD008AAB6E2EABE1ED0037F55B3204D3DFC8F652449DCE05C5E74E9B8FEA3FD6C8B7A89B78EF9542E"/>
          <p:cNvSpPr/>
          <p:nvPr/>
        </p:nvSpPr>
        <p:spPr>
          <a:xfrm>
            <a:off x="8121650" y="1803400"/>
            <a:ext cx="3474720" cy="16027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342900" indent="-342900" algn="just">
              <a:lnSpc>
                <a:spcPts val="3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设备全部依赖进口，</a:t>
            </a:r>
            <a:r>
              <a:rPr lang="zh-CN" altLang="en-US" sz="2000" dirty="0">
                <a:solidFill>
                  <a:srgbClr val="6C10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成本高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风险高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ts val="3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国产大飞机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C919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已经问世，对应模拟机仍需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进口。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121650" y="3659505"/>
            <a:ext cx="1715135" cy="352425"/>
          </a:xfrm>
          <a:prstGeom prst="rect">
            <a:avLst/>
          </a:prstGeom>
          <a:solidFill>
            <a:srgbClr val="756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项目意义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6" name="直线连接符 24"/>
          <p:cNvCxnSpPr/>
          <p:nvPr/>
        </p:nvCxnSpPr>
        <p:spPr>
          <a:xfrm>
            <a:off x="-169517" y="649649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-158722" y="5905764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 descr="simstruc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310" y="2670175"/>
            <a:ext cx="5754370" cy="3489960"/>
          </a:xfrm>
          <a:prstGeom prst="rect">
            <a:avLst/>
          </a:prstGeom>
        </p:spPr>
      </p:pic>
      <p:pic>
        <p:nvPicPr>
          <p:cNvPr id="3" name="图片 2" descr="simulator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996440" y="2670175"/>
            <a:ext cx="5954395" cy="3968115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6"/>
          <a:stretch>
            <a:fillRect/>
          </a:stretch>
        </p:blipFill>
        <p:spPr>
          <a:xfrm>
            <a:off x="1996440" y="2670175"/>
            <a:ext cx="6042025" cy="389636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3" grpId="0" bldLvl="0" animBg="1"/>
      <p:bldP spid="24" grpId="0"/>
      <p:bldP spid="28" grpId="0" bldLvl="0" animBg="1"/>
      <p:bldP spid="68" grpId="1"/>
      <p:bldP spid="23" grpId="1" animBg="1"/>
      <p:bldP spid="24" grpId="1"/>
      <p:bldP spid="2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-169516" y="4100785"/>
            <a:ext cx="182615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69479" y="1075765"/>
            <a:ext cx="1826158" cy="909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-158722" y="5044704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测试与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158722" y="132395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158722" y="227151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-158721" y="3052059"/>
            <a:ext cx="182615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与设计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-158722" y="2926080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-158722" y="386378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-158722" y="476922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24"/>
          <p:cNvCxnSpPr/>
          <p:nvPr/>
        </p:nvCxnSpPr>
        <p:spPr>
          <a:xfrm>
            <a:off x="-169517" y="649649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-158722" y="5905764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4" descr="https://ss1.bdstatic.com/70cFuXSh_Q1YnxGkpoWK1HF6hhy/it/u=895424434,4021804793&amp;fm=27&amp;gp=0.jp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>
            <a:fillRect/>
          </a:stretch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2657475" y="354330"/>
            <a:ext cx="27698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数据交换</a:t>
            </a:r>
            <a:r>
              <a:rPr lang="zh-CN" altLang="en-US" sz="28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子系统</a:t>
            </a:r>
            <a:endParaRPr lang="zh-CN" altLang="en-US" sz="28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>
            <p:custDataLst>
              <p:tags r:id="rId5"/>
            </p:custDataLst>
          </p:nvPr>
        </p:nvSpPr>
        <p:spPr>
          <a:xfrm>
            <a:off x="3365500" y="2380615"/>
            <a:ext cx="2753360" cy="1377950"/>
          </a:xfrm>
          <a:prstGeom prst="rect">
            <a:avLst/>
          </a:prstGeom>
          <a:solidFill>
            <a:srgbClr val="9C5A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CAE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仿真机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>
            <p:custDataLst>
              <p:tags r:id="rId6"/>
            </p:custDataLst>
          </p:nvPr>
        </p:nvSpPr>
        <p:spPr>
          <a:xfrm>
            <a:off x="7936230" y="2380615"/>
            <a:ext cx="2753360" cy="1377950"/>
          </a:xfrm>
          <a:prstGeom prst="rect">
            <a:avLst/>
          </a:prstGeom>
          <a:solidFill>
            <a:srgbClr val="9C5A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视景系统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右箭头 17"/>
          <p:cNvSpPr/>
          <p:nvPr>
            <p:custDataLst>
              <p:tags r:id="rId7"/>
            </p:custDataLst>
          </p:nvPr>
        </p:nvSpPr>
        <p:spPr>
          <a:xfrm>
            <a:off x="6411595" y="2657475"/>
            <a:ext cx="1232535" cy="2647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右箭头 18"/>
          <p:cNvSpPr/>
          <p:nvPr>
            <p:custDataLst>
              <p:tags r:id="rId8"/>
            </p:custDataLst>
          </p:nvPr>
        </p:nvSpPr>
        <p:spPr>
          <a:xfrm rot="10800000">
            <a:off x="6410960" y="3171190"/>
            <a:ext cx="1232535" cy="2647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圆角矩形标注 19"/>
          <p:cNvSpPr/>
          <p:nvPr>
            <p:custDataLst>
              <p:tags r:id="rId9"/>
            </p:custDataLst>
          </p:nvPr>
        </p:nvSpPr>
        <p:spPr>
          <a:xfrm>
            <a:off x="5768340" y="1390015"/>
            <a:ext cx="2237105" cy="807085"/>
          </a:xfrm>
          <a:prstGeom prst="wedgeRoundRectCallout">
            <a:avLst>
              <a:gd name="adj1" fmla="val -12289"/>
              <a:gd name="adj2" fmla="val 88300"/>
              <a:gd name="adj3" fmla="val 1666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tx1"/>
                </a:solidFill>
              </a:rPr>
              <a:t>飞机位置、飞行姿态、灯光、天气</a:t>
            </a:r>
            <a:r>
              <a:rPr lang="en-US" altLang="zh-CN" sz="1600">
                <a:solidFill>
                  <a:schemeClr val="tx1"/>
                </a:solidFill>
              </a:rPr>
              <a:t>......</a:t>
            </a:r>
            <a:endParaRPr lang="en-US" altLang="zh-CN" sz="1600">
              <a:solidFill>
                <a:schemeClr val="tx1"/>
              </a:solidFill>
            </a:endParaRPr>
          </a:p>
        </p:txBody>
      </p:sp>
      <p:sp>
        <p:nvSpPr>
          <p:cNvPr id="21" name="圆角矩形标注 20"/>
          <p:cNvSpPr/>
          <p:nvPr>
            <p:custDataLst>
              <p:tags r:id="rId10"/>
            </p:custDataLst>
          </p:nvPr>
        </p:nvSpPr>
        <p:spPr>
          <a:xfrm>
            <a:off x="5780405" y="3839210"/>
            <a:ext cx="2224405" cy="669290"/>
          </a:xfrm>
          <a:prstGeom prst="wedgeRoundRectCallout">
            <a:avLst>
              <a:gd name="adj1" fmla="val 12318"/>
              <a:gd name="adj2" fmla="val -106261"/>
              <a:gd name="adj3" fmla="val 1666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tx1"/>
                </a:solidFill>
              </a:rPr>
              <a:t>碰撞信息、地形信息</a:t>
            </a:r>
            <a:r>
              <a:rPr lang="en-US" altLang="zh-CN" sz="1600">
                <a:solidFill>
                  <a:schemeClr val="tx1"/>
                </a:solidFill>
              </a:rPr>
              <a:t>...</a:t>
            </a:r>
            <a:endParaRPr lang="en-US" altLang="zh-CN" sz="1600">
              <a:solidFill>
                <a:schemeClr val="tx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365500" y="5044440"/>
            <a:ext cx="31870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进口仿真机并不对外开放接口，需要探索其指令交换协议，才能基于其开发视景</a:t>
            </a:r>
            <a:r>
              <a:rPr lang="zh-CN" altLang="en-US"/>
              <a:t>系统。</a:t>
            </a:r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7936230" y="5044440"/>
            <a:ext cx="29483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视景系统需要适配多种仿真机的能力。能够使用主流厂商不同</a:t>
            </a:r>
            <a:r>
              <a:rPr lang="zh-CN" altLang="en-US"/>
              <a:t>协议的</a:t>
            </a:r>
            <a:r>
              <a:rPr lang="zh-CN" altLang="en-US"/>
              <a:t>指令。</a:t>
            </a:r>
            <a:endParaRPr lang="zh-CN" altLang="en-US"/>
          </a:p>
        </p:txBody>
      </p:sp>
    </p:spTree>
    <p:custDataLst>
      <p:tags r:id="rId1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169479" y="1075765"/>
            <a:ext cx="1826158" cy="909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-158722" y="5044704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158722" y="132395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158722" y="227151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相关技术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-158721" y="3185409"/>
            <a:ext cx="182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分析与设计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-158722" y="2926080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-158722" y="386378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-158722" y="476922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4" name="Picture 4" descr="https://ss1.bdstatic.com/70cFuXSh_Q1YnxGkpoWK1HF6hhy/it/u=895424434,4021804793&amp;fm=27&amp;gp=0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>
            <a:fillRect/>
          </a:stretch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本框 34"/>
          <p:cNvSpPr txBox="1"/>
          <p:nvPr/>
        </p:nvSpPr>
        <p:spPr>
          <a:xfrm>
            <a:off x="2657475" y="354330"/>
            <a:ext cx="27698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数据交换</a:t>
            </a:r>
            <a:r>
              <a:rPr lang="zh-CN" altLang="en-US" sz="28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子系统</a:t>
            </a:r>
            <a:endParaRPr lang="zh-CN" altLang="en-US" sz="28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>
            <p:custDataLst>
              <p:tags r:id="rId3"/>
            </p:custDataLst>
          </p:nvPr>
        </p:nvSpPr>
        <p:spPr>
          <a:xfrm>
            <a:off x="2870835" y="1970405"/>
            <a:ext cx="2753360" cy="1377950"/>
          </a:xfrm>
          <a:prstGeom prst="rect">
            <a:avLst/>
          </a:prstGeom>
          <a:solidFill>
            <a:srgbClr val="9C5A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CAE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仿真机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7441565" y="1970405"/>
            <a:ext cx="2753360" cy="1377950"/>
          </a:xfrm>
          <a:prstGeom prst="rect">
            <a:avLst/>
          </a:prstGeom>
          <a:solidFill>
            <a:srgbClr val="9C5A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视景系统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右箭头 2"/>
          <p:cNvSpPr/>
          <p:nvPr/>
        </p:nvSpPr>
        <p:spPr>
          <a:xfrm>
            <a:off x="5916930" y="2247265"/>
            <a:ext cx="1232535" cy="2647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 rot="10800000">
            <a:off x="5916295" y="2760980"/>
            <a:ext cx="1232535" cy="2647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圆角矩形标注 8"/>
          <p:cNvSpPr/>
          <p:nvPr/>
        </p:nvSpPr>
        <p:spPr>
          <a:xfrm>
            <a:off x="5273675" y="755650"/>
            <a:ext cx="2224405" cy="1031240"/>
          </a:xfrm>
          <a:prstGeom prst="wedgeRoundRectCallout">
            <a:avLst>
              <a:gd name="adj1" fmla="val -12289"/>
              <a:gd name="adj2" fmla="val 88300"/>
              <a:gd name="adj3" fmla="val 1666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tx1"/>
                </a:solidFill>
              </a:rPr>
              <a:t>飞机位置、飞行姿态、灯光、天气、异常情况模拟</a:t>
            </a:r>
            <a:r>
              <a:rPr lang="en-US" altLang="zh-CN" sz="1600">
                <a:solidFill>
                  <a:schemeClr val="tx1"/>
                </a:solidFill>
              </a:rPr>
              <a:t>......</a:t>
            </a:r>
            <a:endParaRPr lang="en-US" altLang="zh-CN" sz="1600">
              <a:solidFill>
                <a:schemeClr val="tx1"/>
              </a:solidFill>
            </a:endParaRPr>
          </a:p>
        </p:txBody>
      </p:sp>
      <p:sp>
        <p:nvSpPr>
          <p:cNvPr id="19" name="圆角矩形标注 18"/>
          <p:cNvSpPr/>
          <p:nvPr/>
        </p:nvSpPr>
        <p:spPr>
          <a:xfrm>
            <a:off x="5285740" y="3429000"/>
            <a:ext cx="2224405" cy="669290"/>
          </a:xfrm>
          <a:prstGeom prst="wedgeRoundRectCallout">
            <a:avLst>
              <a:gd name="adj1" fmla="val -6922"/>
              <a:gd name="adj2" fmla="val -94827"/>
              <a:gd name="adj3" fmla="val 1666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tx1"/>
                </a:solidFill>
              </a:rPr>
              <a:t>碰撞信息、地形信息</a:t>
            </a:r>
            <a:r>
              <a:rPr lang="en-US" altLang="zh-CN" sz="1600">
                <a:solidFill>
                  <a:schemeClr val="tx1"/>
                </a:solidFill>
              </a:rPr>
              <a:t>...</a:t>
            </a:r>
            <a:endParaRPr lang="en-US" altLang="zh-CN" sz="1600">
              <a:solidFill>
                <a:schemeClr val="tx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903855" y="5101590"/>
            <a:ext cx="4537710" cy="15271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仿真机：原始数据包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+ </a:t>
            </a:r>
            <a:r>
              <a:rPr lang="zh-CN" altLang="en-US">
                <a:sym typeface="+mn-ea"/>
              </a:rPr>
              <a:t>自拟数据组织</a:t>
            </a:r>
            <a:r>
              <a:rPr lang="zh-CN" altLang="en-US">
                <a:sym typeface="+mn-ea"/>
              </a:rPr>
              <a:t>结构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视景系统：</a:t>
            </a:r>
            <a:r>
              <a:rPr lang="en-US" altLang="zh-CN">
                <a:sym typeface="+mn-ea"/>
              </a:rPr>
              <a:t>TCP</a:t>
            </a:r>
            <a:r>
              <a:rPr lang="zh-CN" altLang="en-US">
                <a:sym typeface="+mn-ea"/>
              </a:rPr>
              <a:t>协议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-158721" y="3996010"/>
            <a:ext cx="182615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表格 11"/>
          <p:cNvGraphicFramePr/>
          <p:nvPr>
            <p:custDataLst>
              <p:tags r:id="rId6"/>
            </p:custDataLst>
          </p:nvPr>
        </p:nvGraphicFramePr>
        <p:xfrm>
          <a:off x="7581900" y="3996055"/>
          <a:ext cx="385064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5320"/>
                <a:gridCol w="192532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原始数据包字段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长度</a:t>
                      </a:r>
                      <a:endParaRPr lang="zh-C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 Ethernet header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14 </a:t>
                      </a:r>
                      <a:r>
                        <a:rPr lang="en-US" altLang="zh-CN"/>
                        <a:t>bytes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CAE </a:t>
                      </a:r>
                      <a:r>
                        <a:rPr lang="en-US" altLang="zh-CN"/>
                        <a:t>header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16 </a:t>
                      </a:r>
                      <a:r>
                        <a:rPr lang="en-US" altLang="zh-CN"/>
                        <a:t>bytes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message </a:t>
                      </a:r>
                      <a:r>
                        <a:rPr lang="en-US" altLang="zh-CN"/>
                        <a:t>number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 </a:t>
                      </a:r>
                      <a:r>
                        <a:rPr lang="en-US" altLang="zh-CN"/>
                        <a:t>bytes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visual </a:t>
                      </a:r>
                      <a:r>
                        <a:rPr lang="en-US" altLang="zh-CN"/>
                        <a:t>header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8 </a:t>
                      </a:r>
                      <a:r>
                        <a:rPr lang="en-US" altLang="zh-CN"/>
                        <a:t>bytes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visual </a:t>
                      </a:r>
                      <a:r>
                        <a:rPr lang="en-US" altLang="zh-CN"/>
                        <a:t>data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x </a:t>
                      </a:r>
                      <a:r>
                        <a:rPr lang="en-US" altLang="zh-CN"/>
                        <a:t>bytes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termination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 </a:t>
                      </a:r>
                      <a:r>
                        <a:rPr lang="en-US" altLang="zh-CN"/>
                        <a:t>bytes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>
            <a:off x="2903855" y="4600575"/>
            <a:ext cx="1715135" cy="352425"/>
          </a:xfrm>
          <a:prstGeom prst="rect">
            <a:avLst/>
          </a:prstGeom>
          <a:solidFill>
            <a:srgbClr val="9C5A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现存问题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169231" y="2031492"/>
            <a:ext cx="1826158" cy="909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-158722" y="5044704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158722" y="132395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158722" y="227151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相关技术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-158721" y="3185409"/>
            <a:ext cx="182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分析与设计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-158716" y="1075765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-158722" y="386378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-158722" y="476922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4" name="Picture 4" descr="https://ss1.bdstatic.com/70cFuXSh_Q1YnxGkpoWK1HF6hhy/it/u=895424434,4021804793&amp;fm=27&amp;gp=0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>
            <a:fillRect/>
          </a:stretch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本框 34"/>
          <p:cNvSpPr txBox="1"/>
          <p:nvPr/>
        </p:nvSpPr>
        <p:spPr>
          <a:xfrm>
            <a:off x="2583815" y="354330"/>
            <a:ext cx="16903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相关技术</a:t>
            </a:r>
            <a:endParaRPr lang="en-US" altLang="zh-CN" sz="2800" b="1" dirty="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141520" y="3463264"/>
            <a:ext cx="2161592" cy="1918655"/>
          </a:xfrm>
          <a:prstGeom prst="rect">
            <a:avLst/>
          </a:prstGeom>
          <a:solidFill>
            <a:srgbClr val="9C5A99"/>
          </a:solidFill>
          <a:ln>
            <a:noFill/>
          </a:ln>
          <a:scene3d>
            <a:camera prst="isometricTopUp">
              <a:rot lat="19334322" lon="18553891" rev="380609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505271" y="2713572"/>
            <a:ext cx="2161592" cy="1918655"/>
          </a:xfrm>
          <a:prstGeom prst="rect">
            <a:avLst/>
          </a:prstGeom>
          <a:solidFill>
            <a:srgbClr val="D5B9D2">
              <a:alpha val="60000"/>
            </a:srgbClr>
          </a:solidFill>
          <a:ln>
            <a:noFill/>
          </a:ln>
          <a:scene3d>
            <a:camera prst="isometricTopUp">
              <a:rot lat="19334316" lon="18553888" rev="380609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678581" y="1929591"/>
            <a:ext cx="2161592" cy="1918655"/>
          </a:xfrm>
          <a:prstGeom prst="rect">
            <a:avLst/>
          </a:prstGeom>
          <a:solidFill>
            <a:srgbClr val="9C5A99">
              <a:alpha val="90000"/>
            </a:srgbClr>
          </a:solidFill>
          <a:ln>
            <a:noFill/>
          </a:ln>
          <a:scene3d>
            <a:camera prst="isometricTopUp">
              <a:rot lat="19334316" lon="18553888" rev="380609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855152" y="916577"/>
            <a:ext cx="2225723" cy="2210057"/>
          </a:xfrm>
          <a:prstGeom prst="rect">
            <a:avLst/>
          </a:prstGeom>
          <a:solidFill>
            <a:schemeClr val="accent1">
              <a:lumMod val="40000"/>
              <a:lumOff val="60000"/>
              <a:alpha val="55000"/>
            </a:schemeClr>
          </a:solidFill>
          <a:ln>
            <a:noFill/>
          </a:ln>
          <a:scene3d>
            <a:camera prst="isometricTopUp">
              <a:rot lat="19334316" lon="18553888" rev="380609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6A0060"/>
              </a:solidFill>
              <a:effectLst/>
              <a:uLnTx/>
              <a:uFillTx/>
              <a:latin typeface="Arial" panose="020B0604020202020204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21" name="文本框 31"/>
          <p:cNvSpPr txBox="1"/>
          <p:nvPr/>
        </p:nvSpPr>
        <p:spPr>
          <a:xfrm>
            <a:off x="1844543" y="2370064"/>
            <a:ext cx="4205737" cy="109791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285750" lvl="0" indent="-285750" defTabSz="342900">
              <a:lnSpc>
                <a:spcPts val="262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平台访问底层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endParaRPr lang="zh-CN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defTabSz="342900">
              <a:lnSpc>
                <a:spcPts val="262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绕过</a:t>
            </a: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协议栈与网卡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设备交互</a:t>
            </a:r>
            <a:endParaRPr lang="zh-CN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defTabSz="342900">
              <a:lnSpc>
                <a:spcPts val="262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收发仿真机原始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数据帧</a:t>
            </a:r>
            <a:endParaRPr lang="zh-CN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32"/>
          <p:cNvSpPr txBox="1"/>
          <p:nvPr/>
        </p:nvSpPr>
        <p:spPr>
          <a:xfrm>
            <a:off x="1919133" y="1680149"/>
            <a:ext cx="2027887" cy="39751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WinPcap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5"/>
          <p:cNvCxnSpPr/>
          <p:nvPr/>
        </p:nvCxnSpPr>
        <p:spPr>
          <a:xfrm>
            <a:off x="1915563" y="2197298"/>
            <a:ext cx="4776537" cy="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6"/>
          <p:cNvCxnSpPr/>
          <p:nvPr/>
        </p:nvCxnSpPr>
        <p:spPr>
          <a:xfrm>
            <a:off x="6902953" y="1284880"/>
            <a:ext cx="4812797" cy="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7120890" y="3022574"/>
            <a:ext cx="4594860" cy="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41"/>
          <p:cNvCxnSpPr/>
          <p:nvPr/>
        </p:nvCxnSpPr>
        <p:spPr>
          <a:xfrm flipV="1">
            <a:off x="1915563" y="4467938"/>
            <a:ext cx="4106342" cy="2301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44"/>
          <p:cNvCxnSpPr/>
          <p:nvPr/>
        </p:nvCxnSpPr>
        <p:spPr>
          <a:xfrm>
            <a:off x="6164580" y="4981204"/>
            <a:ext cx="5551170" cy="270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32"/>
          <p:cNvSpPr txBox="1"/>
          <p:nvPr/>
        </p:nvSpPr>
        <p:spPr>
          <a:xfrm>
            <a:off x="10135870" y="817880"/>
            <a:ext cx="1672590" cy="39751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WireShark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32"/>
          <p:cNvSpPr txBox="1"/>
          <p:nvPr/>
        </p:nvSpPr>
        <p:spPr>
          <a:xfrm>
            <a:off x="10187305" y="2543810"/>
            <a:ext cx="1486535" cy="39751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航空坐标系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32"/>
          <p:cNvSpPr txBox="1"/>
          <p:nvPr/>
        </p:nvSpPr>
        <p:spPr>
          <a:xfrm>
            <a:off x="9578975" y="4553585"/>
            <a:ext cx="2094865" cy="39751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V-Sync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垂直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同步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32"/>
          <p:cNvSpPr txBox="1"/>
          <p:nvPr/>
        </p:nvSpPr>
        <p:spPr>
          <a:xfrm>
            <a:off x="1915563" y="3986528"/>
            <a:ext cx="2909250" cy="39751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ProtoBuffer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文本框 31"/>
          <p:cNvSpPr txBox="1"/>
          <p:nvPr/>
        </p:nvSpPr>
        <p:spPr>
          <a:xfrm>
            <a:off x="1844542" y="4715736"/>
            <a:ext cx="4384808" cy="109791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285750" lvl="0" indent="-285750" defTabSz="342900">
              <a:lnSpc>
                <a:spcPts val="262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谷歌提供的数据序列化协议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defTabSz="342900">
              <a:lnSpc>
                <a:spcPts val="262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Varint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高效编码方式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defTabSz="342900">
              <a:lnSpc>
                <a:spcPts val="262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二进制协议，序列化反序列化速度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极快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31"/>
          <p:cNvSpPr txBox="1"/>
          <p:nvPr/>
        </p:nvSpPr>
        <p:spPr>
          <a:xfrm>
            <a:off x="7750593" y="1434982"/>
            <a:ext cx="4205737" cy="76200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285750" indent="-285750" defTabSz="342900">
              <a:lnSpc>
                <a:spcPts val="262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网络封包分析工具</a:t>
            </a:r>
            <a:endParaRPr lang="zh-CN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342900">
              <a:lnSpc>
                <a:spcPts val="262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截取仿真机数据帧进行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zh-CN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文本框 31"/>
          <p:cNvSpPr txBox="1"/>
          <p:nvPr/>
        </p:nvSpPr>
        <p:spPr>
          <a:xfrm>
            <a:off x="7750872" y="5037908"/>
            <a:ext cx="4205737" cy="109791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285750" indent="-285750" defTabSz="342900">
              <a:lnSpc>
                <a:spcPts val="262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同步显示设备刷新率与</a:t>
            </a:r>
            <a:endParaRPr lang="zh-CN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defTabSz="342900">
              <a:lnSpc>
                <a:spcPts val="2620"/>
              </a:lnSpc>
              <a:buFont typeface="Arial" panose="020B0604020202020204" pitchFamily="34" charset="0"/>
              <a:buNone/>
              <a:defRPr/>
            </a:pP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渲染和逻辑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执行频率</a:t>
            </a:r>
            <a:endParaRPr lang="zh-CN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342900">
              <a:lnSpc>
                <a:spcPts val="262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减少画面撕裂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现象 </a:t>
            </a:r>
            <a:endParaRPr lang="zh-CN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文本框 31"/>
          <p:cNvSpPr txBox="1"/>
          <p:nvPr/>
        </p:nvSpPr>
        <p:spPr>
          <a:xfrm>
            <a:off x="7750871" y="3103614"/>
            <a:ext cx="4205737" cy="143383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285750" lvl="0" indent="-285750" defTabSz="342900">
              <a:lnSpc>
                <a:spcPts val="262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飞机自身坐标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 </a:t>
            </a:r>
            <a:endParaRPr lang="zh-CN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342900">
              <a:lnSpc>
                <a:spcPts val="262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经纬高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坐标系</a:t>
            </a:r>
            <a:endParaRPr lang="zh-CN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342900">
              <a:lnSpc>
                <a:spcPts val="262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地心地固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坐标系</a:t>
            </a:r>
            <a:endParaRPr lang="zh-CN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342900">
              <a:lnSpc>
                <a:spcPts val="262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东北天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坐标系</a:t>
            </a:r>
            <a:endParaRPr lang="zh-CN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-158721" y="3996010"/>
            <a:ext cx="182615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-158722" y="5044704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158722" y="132395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158722" y="227151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技术综述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-158716" y="1075765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-158722" y="386378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-158722" y="476922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4" name="Picture 4" descr="https://ss1.bdstatic.com/70cFuXSh_Q1YnxGkpoWK1HF6hhy/it/u=895424434,4021804793&amp;fm=27&amp;gp=0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>
            <a:fillRect/>
          </a:stretch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/>
          <p:cNvSpPr/>
          <p:nvPr/>
        </p:nvSpPr>
        <p:spPr>
          <a:xfrm>
            <a:off x="-169231" y="2952657"/>
            <a:ext cx="1826158" cy="909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583815" y="354330"/>
            <a:ext cx="31584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仿真机数据帧</a:t>
            </a:r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zh-CN" altLang="en-US" sz="2800" b="1" dirty="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线连接符 17"/>
          <p:cNvCxnSpPr/>
          <p:nvPr/>
        </p:nvCxnSpPr>
        <p:spPr>
          <a:xfrm>
            <a:off x="-158722" y="200871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-158721" y="3185409"/>
            <a:ext cx="182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分析与设计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-158721" y="3996010"/>
            <a:ext cx="182615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表格 11"/>
          <p:cNvGraphicFramePr/>
          <p:nvPr>
            <p:custDataLst>
              <p:tags r:id="rId4"/>
            </p:custDataLst>
          </p:nvPr>
        </p:nvGraphicFramePr>
        <p:xfrm>
          <a:off x="2381250" y="3778250"/>
          <a:ext cx="385064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5320"/>
                <a:gridCol w="192532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数据帧字段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长度</a:t>
                      </a:r>
                      <a:endParaRPr lang="zh-C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1">
                          <a:solidFill>
                            <a:srgbClr val="6A0060"/>
                          </a:solidFill>
                        </a:rPr>
                        <a:t>Ethernet </a:t>
                      </a:r>
                      <a:r>
                        <a:rPr lang="en-US" altLang="zh-CN" b="1">
                          <a:solidFill>
                            <a:srgbClr val="6A0060"/>
                          </a:solidFill>
                        </a:rPr>
                        <a:t>H</a:t>
                      </a:r>
                      <a:r>
                        <a:rPr lang="zh-CN" altLang="en-US" b="1">
                          <a:solidFill>
                            <a:srgbClr val="6A0060"/>
                          </a:solidFill>
                        </a:rPr>
                        <a:t>eader</a:t>
                      </a:r>
                      <a:endParaRPr lang="zh-CN" altLang="en-US" b="1">
                        <a:solidFill>
                          <a:srgbClr val="6A0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14 </a:t>
                      </a:r>
                      <a:r>
                        <a:rPr lang="en-US" altLang="zh-CN"/>
                        <a:t>bytes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CAE </a:t>
                      </a:r>
                      <a:r>
                        <a:rPr lang="en-US" altLang="zh-CN"/>
                        <a:t>Header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16 </a:t>
                      </a:r>
                      <a:r>
                        <a:rPr lang="en-US" altLang="zh-CN"/>
                        <a:t>bytes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Message </a:t>
                      </a:r>
                      <a:r>
                        <a:rPr lang="en-US" altLang="zh-CN"/>
                        <a:t>Number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 </a:t>
                      </a:r>
                      <a:r>
                        <a:rPr lang="en-US" altLang="zh-CN"/>
                        <a:t>bytes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Visual </a:t>
                      </a:r>
                      <a:r>
                        <a:rPr lang="en-US" altLang="zh-CN"/>
                        <a:t>Header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8 </a:t>
                      </a:r>
                      <a:r>
                        <a:rPr lang="en-US" altLang="zh-CN"/>
                        <a:t>bytes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b="1">
                          <a:solidFill>
                            <a:srgbClr val="6A0060"/>
                          </a:solidFill>
                        </a:rPr>
                        <a:t>Command1-N</a:t>
                      </a:r>
                      <a:endParaRPr lang="en-US" altLang="zh-CN" b="1">
                        <a:solidFill>
                          <a:srgbClr val="6A0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x </a:t>
                      </a:r>
                      <a:r>
                        <a:rPr lang="en-US" altLang="zh-CN"/>
                        <a:t>bytes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Termination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 </a:t>
                      </a:r>
                      <a:r>
                        <a:rPr lang="en-US" altLang="zh-CN"/>
                        <a:t>bytes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表格 8"/>
          <p:cNvGraphicFramePr/>
          <p:nvPr>
            <p:custDataLst>
              <p:tags r:id="rId5"/>
            </p:custDataLst>
          </p:nvPr>
        </p:nvGraphicFramePr>
        <p:xfrm>
          <a:off x="7056755" y="4144010"/>
          <a:ext cx="385064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5320"/>
                <a:gridCol w="192532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Command</a:t>
                      </a:r>
                      <a:r>
                        <a:rPr lang="zh-CN" altLang="en-US"/>
                        <a:t>字段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长度</a:t>
                      </a:r>
                      <a:endParaRPr lang="zh-C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b="1">
                          <a:solidFill>
                            <a:srgbClr val="6A0060"/>
                          </a:solidFill>
                        </a:rPr>
                        <a:t>Opcode</a:t>
                      </a:r>
                      <a:endParaRPr lang="en-US" altLang="zh-CN" b="1">
                        <a:solidFill>
                          <a:srgbClr val="6A0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 </a:t>
                      </a:r>
                      <a:r>
                        <a:rPr lang="en-US" altLang="zh-CN"/>
                        <a:t>bytes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Channel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 </a:t>
                      </a:r>
                      <a:r>
                        <a:rPr lang="en-US" altLang="zh-CN"/>
                        <a:t>bytes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b="1">
                          <a:solidFill>
                            <a:srgbClr val="6A0060"/>
                          </a:solidFill>
                        </a:rPr>
                        <a:t>Size</a:t>
                      </a:r>
                      <a:endParaRPr lang="en-US" altLang="zh-CN" b="1">
                        <a:solidFill>
                          <a:srgbClr val="6A0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 </a:t>
                      </a:r>
                      <a:r>
                        <a:rPr lang="en-US" altLang="zh-CN"/>
                        <a:t>bytes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CS </a:t>
                      </a:r>
                      <a:r>
                        <a:rPr lang="en-US" altLang="zh-CN"/>
                        <a:t>Number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 </a:t>
                      </a:r>
                      <a:r>
                        <a:rPr lang="en-US" altLang="zh-CN"/>
                        <a:t>bytes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b="1">
                          <a:solidFill>
                            <a:srgbClr val="6A0060"/>
                          </a:solidFill>
                        </a:rPr>
                        <a:t>Data</a:t>
                      </a:r>
                      <a:endParaRPr lang="en-US" altLang="zh-CN" b="1">
                        <a:solidFill>
                          <a:srgbClr val="6A0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x </a:t>
                      </a:r>
                      <a:r>
                        <a:rPr lang="en-US" altLang="zh-CN"/>
                        <a:t>bytes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2" name="文本框 31"/>
          <p:cNvSpPr txBox="1"/>
          <p:nvPr>
            <p:custDataLst>
              <p:tags r:id="rId6"/>
            </p:custDataLst>
          </p:nvPr>
        </p:nvSpPr>
        <p:spPr>
          <a:xfrm>
            <a:off x="2381250" y="1155065"/>
            <a:ext cx="37147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</a:t>
            </a:r>
            <a:r>
              <a:rPr lang="zh-CN" altLang="en-US"/>
              <a:t>分析过程中有一份相关文档做参考，</a:t>
            </a:r>
            <a:r>
              <a:rPr lang="zh-CN" altLang="en-US">
                <a:sym typeface="+mn-ea"/>
              </a:rPr>
              <a:t>鉴于其年代古老，正确性需要结合</a:t>
            </a:r>
            <a:r>
              <a:rPr lang="en-US" altLang="zh-CN">
                <a:sym typeface="+mn-ea"/>
              </a:rPr>
              <a:t>WireShark</a:t>
            </a:r>
            <a:r>
              <a:rPr lang="zh-CN" altLang="en-US">
                <a:sym typeface="+mn-ea"/>
              </a:rPr>
              <a:t>截取的数据帧验证。</a:t>
            </a:r>
            <a:endParaRPr lang="zh-CN" altLang="en-US"/>
          </a:p>
        </p:txBody>
      </p:sp>
      <p:pic>
        <p:nvPicPr>
          <p:cNvPr id="14" name="图片 13" descr="framedata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6755" y="1236345"/>
            <a:ext cx="3374390" cy="194881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225155" y="3278505"/>
            <a:ext cx="16764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solidFill>
                  <a:schemeClr val="tx1"/>
                </a:solidFill>
              </a:rPr>
              <a:t>数</a:t>
            </a:r>
            <a:r>
              <a:rPr lang="en-US" altLang="zh-CN" sz="1200" b="1">
                <a:solidFill>
                  <a:schemeClr val="tx1"/>
                </a:solidFill>
              </a:rPr>
              <a:t>  </a:t>
            </a:r>
            <a:r>
              <a:rPr lang="zh-CN" altLang="en-US" sz="1200" b="1">
                <a:solidFill>
                  <a:schemeClr val="tx1"/>
                </a:solidFill>
              </a:rPr>
              <a:t>据</a:t>
            </a:r>
            <a:r>
              <a:rPr lang="en-US" altLang="zh-CN" sz="1200" b="1">
                <a:solidFill>
                  <a:schemeClr val="tx1"/>
                </a:solidFill>
              </a:rPr>
              <a:t>  </a:t>
            </a:r>
            <a:r>
              <a:rPr lang="zh-CN" altLang="en-US" sz="1200" b="1">
                <a:solidFill>
                  <a:schemeClr val="tx1"/>
                </a:solidFill>
              </a:rPr>
              <a:t>帧</a:t>
            </a:r>
            <a:r>
              <a:rPr lang="en-US" altLang="zh-CN" sz="1200" b="1">
                <a:solidFill>
                  <a:schemeClr val="tx1"/>
                </a:solidFill>
              </a:rPr>
              <a:t>  </a:t>
            </a:r>
            <a:r>
              <a:rPr lang="zh-CN" altLang="en-US" sz="1200" b="1">
                <a:solidFill>
                  <a:schemeClr val="tx1"/>
                </a:solidFill>
              </a:rPr>
              <a:t>示</a:t>
            </a:r>
            <a:r>
              <a:rPr lang="en-US" altLang="zh-CN" sz="1200" b="1">
                <a:solidFill>
                  <a:schemeClr val="tx1"/>
                </a:solidFill>
              </a:rPr>
              <a:t>  </a:t>
            </a:r>
            <a:r>
              <a:rPr lang="zh-CN" altLang="en-US" sz="1200" b="1">
                <a:solidFill>
                  <a:schemeClr val="tx1"/>
                </a:solidFill>
              </a:rPr>
              <a:t>意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392680" y="2579370"/>
            <a:ext cx="38392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         </a:t>
            </a:r>
            <a:r>
              <a:rPr lang="zh-CN" altLang="en-US">
                <a:sym typeface="+mn-ea"/>
              </a:rPr>
              <a:t>首先成功确认了数据帧和其中指令部分的数据组织结构。特别注意数据帧中</a:t>
            </a:r>
            <a:r>
              <a:rPr lang="zh-CN" altLang="en-US" b="1">
                <a:solidFill>
                  <a:srgbClr val="6A0060"/>
                </a:solidFill>
                <a:sym typeface="+mn-ea"/>
              </a:rPr>
              <a:t>仅含有以太网协议头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-158722" y="5044704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158722" y="132395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158722" y="227151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相关技术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-158716" y="1075765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-158722" y="386378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-158722" y="476922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4" name="Picture 4" descr="https://ss1.bdstatic.com/70cFuXSh_Q1YnxGkpoWK1HF6hhy/it/u=895424434,4021804793&amp;fm=27&amp;gp=0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>
            <a:fillRect/>
          </a:stretch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/>
          <p:cNvSpPr/>
          <p:nvPr/>
        </p:nvSpPr>
        <p:spPr>
          <a:xfrm>
            <a:off x="-169231" y="2952657"/>
            <a:ext cx="1826158" cy="909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8" name="直线连接符 17"/>
          <p:cNvCxnSpPr/>
          <p:nvPr/>
        </p:nvCxnSpPr>
        <p:spPr>
          <a:xfrm>
            <a:off x="-158722" y="200871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-158721" y="3185409"/>
            <a:ext cx="182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分析与设计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-158721" y="3996010"/>
            <a:ext cx="182615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2555240" y="1323975"/>
            <a:ext cx="318706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</a:t>
            </a:r>
            <a:r>
              <a:rPr lang="zh-CN" altLang="en-US"/>
              <a:t>文档中具体指令字段的正确性同样需要验证。仿真机的数据并没有经过任何交换协议的变换，即可以使用定义好的结构体直接实现反序列化。以代号为</a:t>
            </a:r>
            <a:r>
              <a:rPr lang="en-US" altLang="zh-CN"/>
              <a:t>21H</a:t>
            </a:r>
            <a:r>
              <a:rPr lang="zh-CN" altLang="en-US"/>
              <a:t>的指令为例。</a:t>
            </a:r>
            <a:r>
              <a:rPr lang="zh-CN" altLang="en-US">
                <a:sym typeface="+mn-ea"/>
              </a:rPr>
              <a:t>但其中使用了自定义的数字表示方式，需要进一步转换。</a:t>
            </a:r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555240" y="354330"/>
            <a:ext cx="24942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</a:t>
            </a:r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指令分析</a:t>
            </a:r>
            <a:endParaRPr lang="zh-CN" altLang="en-US" sz="2800" b="1" dirty="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878320" y="1323975"/>
            <a:ext cx="382524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PACKET_21H</a:t>
            </a:r>
            <a:endParaRPr lang="zh-CN" altLang="en-US"/>
          </a:p>
          <a:p>
            <a:r>
              <a:rPr lang="zh-CN" altLang="en-US"/>
              <a:t>{</a:t>
            </a:r>
            <a:endParaRPr lang="zh-CN" altLang="en-US"/>
          </a:p>
          <a:p>
            <a:r>
              <a:rPr lang="zh-CN" altLang="en-US"/>
              <a:t>        Header_Common       header;</a:t>
            </a:r>
            <a:endParaRPr lang="zh-CN" altLang="en-US"/>
          </a:p>
          <a:p>
            <a:r>
              <a:rPr lang="zh-CN" altLang="en-US"/>
              <a:t>        UInt32              latitude_msw;</a:t>
            </a:r>
            <a:endParaRPr lang="zh-CN" altLang="en-US"/>
          </a:p>
          <a:p>
            <a:r>
              <a:rPr lang="zh-CN" altLang="en-US"/>
              <a:t>        UInt32              latitude_lsw;</a:t>
            </a:r>
            <a:endParaRPr lang="zh-CN" altLang="en-US"/>
          </a:p>
          <a:p>
            <a:r>
              <a:rPr lang="zh-CN" altLang="en-US"/>
              <a:t>        UInt32              longitude_msw;</a:t>
            </a:r>
            <a:endParaRPr lang="zh-CN" altLang="en-US"/>
          </a:p>
          <a:p>
            <a:r>
              <a:rPr lang="zh-CN" altLang="en-US"/>
              <a:t>        UInt32              longitude_lsw;</a:t>
            </a:r>
            <a:endParaRPr lang="zh-CN" altLang="en-US"/>
          </a:p>
          <a:p>
            <a:r>
              <a:rPr lang="zh-CN" altLang="en-US"/>
              <a:t>        SInt32              altitude;</a:t>
            </a:r>
            <a:endParaRPr lang="zh-CN" altLang="en-US"/>
          </a:p>
          <a:p>
            <a:r>
              <a:rPr lang="zh-CN" altLang="en-US"/>
              <a:t>        SInt32              roll;</a:t>
            </a:r>
            <a:endParaRPr lang="zh-CN" altLang="en-US"/>
          </a:p>
          <a:p>
            <a:r>
              <a:rPr lang="zh-CN" altLang="en-US"/>
              <a:t>        SInt32              pitch;</a:t>
            </a:r>
            <a:endParaRPr lang="zh-CN" altLang="en-US"/>
          </a:p>
          <a:p>
            <a:r>
              <a:rPr lang="zh-CN" altLang="en-US"/>
              <a:t>        SInt32              yaw;</a:t>
            </a:r>
            <a:endParaRPr lang="zh-CN" altLang="en-US"/>
          </a:p>
          <a:p>
            <a:r>
              <a:rPr lang="zh-CN" altLang="en-US"/>
              <a:t>}</a:t>
            </a:r>
            <a:endParaRPr lang="zh-CN" altLang="en-US"/>
          </a:p>
        </p:txBody>
      </p:sp>
      <p:pic>
        <p:nvPicPr>
          <p:cNvPr id="4" name="图片 3" descr="trac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7200" y="1595120"/>
            <a:ext cx="6586220" cy="4629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-158722" y="5044704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158722" y="132395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158722" y="227151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相关技术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-158716" y="1075765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-158722" y="386378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-158722" y="476922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4" name="Picture 4" descr="https://ss1.bdstatic.com/70cFuXSh_Q1YnxGkpoWK1HF6hhy/it/u=895424434,4021804793&amp;fm=27&amp;gp=0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>
            <a:fillRect/>
          </a:stretch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/>
          <p:cNvSpPr/>
          <p:nvPr/>
        </p:nvSpPr>
        <p:spPr>
          <a:xfrm>
            <a:off x="-169231" y="2952657"/>
            <a:ext cx="1826158" cy="909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726096" y="354350"/>
            <a:ext cx="519489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 </a:t>
            </a:r>
            <a:r>
              <a:rPr lang="en-US" altLang="zh-CN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非功能需求</a:t>
            </a:r>
            <a:endParaRPr lang="zh-CN" altLang="en-US" sz="2800" b="1" dirty="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线连接符 17"/>
          <p:cNvCxnSpPr/>
          <p:nvPr/>
        </p:nvCxnSpPr>
        <p:spPr>
          <a:xfrm>
            <a:off x="-158722" y="200871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-158721" y="3185409"/>
            <a:ext cx="182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分析与设计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9" name="表格 18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3061335" y="1196340"/>
          <a:ext cx="5835650" cy="53346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50085"/>
                <a:gridCol w="3885565"/>
              </a:tblGrid>
              <a:tr h="4362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需求名称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9C5A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需求描述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9C5A99"/>
                    </a:solidFill>
                  </a:tcPr>
                </a:tc>
              </a:tr>
              <a:tr h="1944370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运行</a:t>
                      </a: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帧率</a:t>
                      </a:r>
                      <a:endParaRPr lang="zh-CN" altLang="en-US" sz="17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rgbClr val="D5B9D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en-US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      </a:t>
                      </a:r>
                      <a:r>
                        <a:rPr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飞行画面在 60Hz 以上才不会产生明显操作延迟感，因此要求初期在真实 FFS 设备上能够达到最低 60Hz 的帧率。日后经优化能够达到 100Hz 以上。</a:t>
                      </a:r>
                      <a:endParaRPr sz="1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rgbClr val="D5B9D2"/>
                    </a:solidFill>
                  </a:tcPr>
                </a:tc>
              </a:tr>
              <a:tr h="1591310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可靠性</a:t>
                      </a:r>
                      <a:endParaRPr lang="zh-CN" altLang="en-US" sz="17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en-US" altLang="zh-CN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      </a:t>
                      </a:r>
                      <a:r>
                        <a:rPr lang="zh-CN" altLang="en-US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一节飞行训练课约为 50 分钟，要求视景系统在连续运行 50 分钟期间不出现明显的帧率下降现象。</a:t>
                      </a:r>
                      <a:endParaRPr lang="zh-CN" altLang="en-US" sz="1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362710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可扩展性</a:t>
                      </a:r>
                      <a:endParaRPr lang="zh-CN" altLang="en-US" sz="17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rgbClr val="D5B9D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en-US" altLang="zh-CN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      </a:t>
                      </a:r>
                      <a:r>
                        <a:rPr lang="zh-CN" altLang="en-US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由于现存各厂商的仿真机均自定义数据包组织</a:t>
                      </a:r>
                      <a:r>
                        <a:rPr lang="zh-CN" altLang="en-US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结构，数据交换</a:t>
                      </a:r>
                      <a:r>
                        <a:rPr lang="zh-CN" altLang="en-US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子系统应体现仿真机侧无关性，方便在各类仿真机上搭载。</a:t>
                      </a:r>
                      <a:endParaRPr lang="zh-CN" altLang="en-US" sz="1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rgbClr val="D5B9D2"/>
                    </a:solidFill>
                  </a:tcPr>
                </a:tc>
              </a:tr>
            </a:tbl>
          </a:graphicData>
        </a:graphic>
      </p:graphicFrame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-158721" y="3996010"/>
            <a:ext cx="182615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45365f8d-1504-49cf-8f67-81a35bc3a776}"/>
</p:tagLst>
</file>

<file path=ppt/tags/tag10.xml><?xml version="1.0" encoding="utf-8"?>
<p:tagLst xmlns:p="http://schemas.openxmlformats.org/presentationml/2006/main">
  <p:tag name="KSO_WM_BEAUTIFY_FLAG" val="#wm#"/>
  <p:tag name="KSO_WM_UNIT_TYPE" val="l_h_i"/>
  <p:tag name="KSO_WM_UNIT_INDEX" val="1_3_3"/>
  <p:tag name="KSO_WM_UNIT_ID" val="diagram19882022_5*l_h_i*1_3_3"/>
  <p:tag name="KSO_WM_TEMPLATE_INDEX" val="19882022"/>
  <p:tag name="KSO_WM_TAG_VERSION" val="2.0"/>
  <p:tag name="KSO_WM_DIAGRAM_GROUP_CODE" val="l1-1"/>
</p:tagLst>
</file>

<file path=ppt/tags/tag11.xml><?xml version="1.0" encoding="utf-8"?>
<p:tagLst xmlns:p="http://schemas.openxmlformats.org/presentationml/2006/main">
  <p:tag name="KSO_WM_BEAUTIFY_FLAG" val="#wm#"/>
  <p:tag name="KSO_WM_UNIT_TYPE" val="l_h_a"/>
  <p:tag name="KSO_WM_UNIT_INDEX" val="1_3_1"/>
  <p:tag name="KSO_WM_UNIT_ID" val="diagram19882022_5*l_h_a*1_3_1"/>
  <p:tag name="KSO_WM_TEMPLATE_INDEX" val="19882022"/>
  <p:tag name="KSO_WM_TAG_VERSION" val="2.0"/>
  <p:tag name="KSO_WM_DIAGRAM_GROUP_CODE" val="l1-1"/>
</p:tagLst>
</file>

<file path=ppt/tags/tag12.xml><?xml version="1.0" encoding="utf-8"?>
<p:tagLst xmlns:p="http://schemas.openxmlformats.org/presentationml/2006/main">
  <p:tag name="KSO_WM_BEAUTIFY_FLAG" val="#wm#"/>
  <p:tag name="KSO_WM_UNIT_TYPE" val="l_h_i"/>
  <p:tag name="KSO_WM_UNIT_INDEX" val="1_3_2"/>
  <p:tag name="KSO_WM_UNIT_ID" val="diagram19882022_5*l_h_i*1_3_2"/>
  <p:tag name="KSO_WM_TEMPLATE_INDEX" val="19882022"/>
  <p:tag name="KSO_WM_TAG_VERSION" val="2.0"/>
  <p:tag name="KSO_WM_DIAGRAM_GROUP_CODE" val="l1-1"/>
</p:tagLst>
</file>

<file path=ppt/tags/tag13.xml><?xml version="1.0" encoding="utf-8"?>
<p:tagLst xmlns:p="http://schemas.openxmlformats.org/presentationml/2006/main">
  <p:tag name="KSO_WM_BEAUTIFY_FLAG" val="#wm#"/>
  <p:tag name="KSO_WM_UNIT_TYPE" val="l_h_i"/>
  <p:tag name="KSO_WM_UNIT_INDEX" val="1_3_1"/>
  <p:tag name="KSO_WM_UNIT_ID" val="diagram19882022_5*l_h_i*1_3_1"/>
  <p:tag name="KSO_WM_TEMPLATE_INDEX" val="19882022"/>
  <p:tag name="KSO_WM_TAG_VERSION" val="2.0"/>
  <p:tag name="KSO_WM_DIAGRAM_GROUP_CODE" val="l1-1"/>
  <p:tag name="KSO_WM_UNIT_SUBTYPE" val="d"/>
</p:tagLst>
</file>

<file path=ppt/tags/tag14.xml><?xml version="1.0" encoding="utf-8"?>
<p:tagLst xmlns:p="http://schemas.openxmlformats.org/presentationml/2006/main">
  <p:tag name="KSO_WM_BEAUTIFY_FLAG" val="#wm#"/>
  <p:tag name="KSO_WM_UNIT_TYPE" val="l_h_i"/>
  <p:tag name="KSO_WM_UNIT_INDEX" val="1_4_3"/>
  <p:tag name="KSO_WM_UNIT_ID" val="diagram19882022_5*l_h_i*1_4_3"/>
  <p:tag name="KSO_WM_TEMPLATE_INDEX" val="19882022"/>
  <p:tag name="KSO_WM_TAG_VERSION" val="2.0"/>
  <p:tag name="KSO_WM_DIAGRAM_GROUP_CODE" val="l1-1"/>
</p:tagLst>
</file>

<file path=ppt/tags/tag15.xml><?xml version="1.0" encoding="utf-8"?>
<p:tagLst xmlns:p="http://schemas.openxmlformats.org/presentationml/2006/main">
  <p:tag name="KSO_WM_BEAUTIFY_FLAG" val="#wm#"/>
  <p:tag name="KSO_WM_UNIT_TYPE" val="l_h_a"/>
  <p:tag name="KSO_WM_UNIT_INDEX" val="1_4_1"/>
  <p:tag name="KSO_WM_UNIT_ID" val="diagram19882022_5*l_h_a*1_4_1"/>
  <p:tag name="KSO_WM_TEMPLATE_INDEX" val="19882022"/>
  <p:tag name="KSO_WM_TAG_VERSION" val="2.0"/>
  <p:tag name="KSO_WM_DIAGRAM_GROUP_CODE" val="l1-1"/>
</p:tagLst>
</file>

<file path=ppt/tags/tag16.xml><?xml version="1.0" encoding="utf-8"?>
<p:tagLst xmlns:p="http://schemas.openxmlformats.org/presentationml/2006/main">
  <p:tag name="KSO_WM_BEAUTIFY_FLAG" val="#wm#"/>
  <p:tag name="KSO_WM_UNIT_TYPE" val="l_h_i"/>
  <p:tag name="KSO_WM_UNIT_INDEX" val="1_4_2"/>
  <p:tag name="KSO_WM_UNIT_ID" val="diagram19882022_5*l_h_i*1_4_2"/>
  <p:tag name="KSO_WM_TEMPLATE_INDEX" val="19882022"/>
  <p:tag name="KSO_WM_TAG_VERSION" val="2.0"/>
  <p:tag name="KSO_WM_DIAGRAM_GROUP_CODE" val="l1-1"/>
</p:tagLst>
</file>

<file path=ppt/tags/tag17.xml><?xml version="1.0" encoding="utf-8"?>
<p:tagLst xmlns:p="http://schemas.openxmlformats.org/presentationml/2006/main">
  <p:tag name="KSO_WM_BEAUTIFY_FLAG" val="#wm#"/>
  <p:tag name="KSO_WM_UNIT_TYPE" val="l_h_i"/>
  <p:tag name="KSO_WM_UNIT_INDEX" val="1_4_1"/>
  <p:tag name="KSO_WM_UNIT_ID" val="diagram19882022_5*l_h_i*1_4_1"/>
  <p:tag name="KSO_WM_TEMPLATE_INDEX" val="19882022"/>
  <p:tag name="KSO_WM_TAG_VERSION" val="2.0"/>
  <p:tag name="KSO_WM_DIAGRAM_GROUP_CODE" val="l1-1"/>
  <p:tag name="KSO_WM_UNIT_SUBTYPE" val="d"/>
</p:tagLst>
</file>

<file path=ppt/tags/tag18.xml><?xml version="1.0" encoding="utf-8"?>
<p:tagLst xmlns:p="http://schemas.openxmlformats.org/presentationml/2006/main">
  <p:tag name="KSO_WM_BEAUTIFY_FLAG" val="#wm#"/>
  <p:tag name="KSO_WM_UNIT_TYPE" val="l_h_i"/>
  <p:tag name="KSO_WM_UNIT_INDEX" val="1_5_3"/>
  <p:tag name="KSO_WM_UNIT_ID" val="diagram19882022_5*l_h_i*1_5_3"/>
  <p:tag name="KSO_WM_TEMPLATE_INDEX" val="19882022"/>
  <p:tag name="KSO_WM_TAG_VERSION" val="2.0"/>
  <p:tag name="KSO_WM_DIAGRAM_GROUP_CODE" val="l1-1"/>
</p:tagLst>
</file>

<file path=ppt/tags/tag19.xml><?xml version="1.0" encoding="utf-8"?>
<p:tagLst xmlns:p="http://schemas.openxmlformats.org/presentationml/2006/main">
  <p:tag name="KSO_WM_BEAUTIFY_FLAG" val="#wm#"/>
  <p:tag name="KSO_WM_UNIT_TYPE" val="l_h_a"/>
  <p:tag name="KSO_WM_UNIT_INDEX" val="1_5_1"/>
  <p:tag name="KSO_WM_UNIT_ID" val="diagram19882022_5*l_h_a*1_5_1"/>
  <p:tag name="KSO_WM_TEMPLATE_INDEX" val="19882022"/>
  <p:tag name="KSO_WM_TAG_VERSION" val="2.0"/>
  <p:tag name="KSO_WM_DIAGRAM_GROUP_CODE" val="l1-1"/>
</p:tagLst>
</file>

<file path=ppt/tags/tag2.xml><?xml version="1.0" encoding="utf-8"?>
<p:tagLst xmlns:p="http://schemas.openxmlformats.org/presentationml/2006/main">
  <p:tag name="KSO_WM_BEAUTIFY_FLAG" val="#wm#"/>
  <p:tag name="KSO_WM_UNIT_TYPE" val="l_h_i"/>
  <p:tag name="KSO_WM_UNIT_INDEX" val="1_1_2"/>
  <p:tag name="KSO_WM_UNIT_ID" val="diagram19882022_5*l_h_i*1_1_2"/>
  <p:tag name="KSO_WM_TEMPLATE_INDEX" val="19882022"/>
  <p:tag name="KSO_WM_TAG_VERSION" val="2.0"/>
  <p:tag name="KSO_WM_DIAGRAM_GROUP_CODE" val="l1-1"/>
</p:tagLst>
</file>

<file path=ppt/tags/tag20.xml><?xml version="1.0" encoding="utf-8"?>
<p:tagLst xmlns:p="http://schemas.openxmlformats.org/presentationml/2006/main">
  <p:tag name="KSO_WM_BEAUTIFY_FLAG" val="#wm#"/>
  <p:tag name="KSO_WM_UNIT_TYPE" val="l_h_i"/>
  <p:tag name="KSO_WM_UNIT_INDEX" val="1_5_2"/>
  <p:tag name="KSO_WM_UNIT_ID" val="diagram19882022_5*l_h_i*1_5_2"/>
  <p:tag name="KSO_WM_TEMPLATE_INDEX" val="19882022"/>
  <p:tag name="KSO_WM_TAG_VERSION" val="2.0"/>
  <p:tag name="KSO_WM_DIAGRAM_GROUP_CODE" val="l1-1"/>
</p:tagLst>
</file>

<file path=ppt/tags/tag21.xml><?xml version="1.0" encoding="utf-8"?>
<p:tagLst xmlns:p="http://schemas.openxmlformats.org/presentationml/2006/main">
  <p:tag name="KSO_WM_BEAUTIFY_FLAG" val="#wm#"/>
  <p:tag name="KSO_WM_UNIT_TYPE" val="l_h_i"/>
  <p:tag name="KSO_WM_UNIT_INDEX" val="1_5_1"/>
  <p:tag name="KSO_WM_UNIT_ID" val="diagram19882022_5*l_h_i*1_5_1"/>
  <p:tag name="KSO_WM_TEMPLATE_INDEX" val="19882022"/>
  <p:tag name="KSO_WM_TAG_VERSION" val="2.0"/>
  <p:tag name="KSO_WM_DIAGRAM_GROUP_CODE" val="l1-1"/>
  <p:tag name="KSO_WM_UNIT_SUBTYPE" val="d"/>
</p:tagLst>
</file>

<file path=ppt/tags/tag22.xml><?xml version="1.0" encoding="utf-8"?>
<p:tagLst xmlns:p="http://schemas.openxmlformats.org/presentationml/2006/main">
  <p:tag name="KSO_WM_BEAUTIFY_FLAG" val="#wm#"/>
  <p:tag name="KSO_WM_UNIT_TYPE" val="l_h_i"/>
  <p:tag name="KSO_WM_UNIT_INDEX" val="1_6_3"/>
  <p:tag name="KSO_WM_UNIT_ID" val="diagram19882022_5*l_h_i*1_6_3"/>
  <p:tag name="KSO_WM_TEMPLATE_INDEX" val="19882022"/>
  <p:tag name="KSO_WM_TAG_VERSION" val="2.0"/>
  <p:tag name="KSO_WM_DIAGRAM_GROUP_CODE" val="l1-1"/>
</p:tagLst>
</file>

<file path=ppt/tags/tag23.xml><?xml version="1.0" encoding="utf-8"?>
<p:tagLst xmlns:p="http://schemas.openxmlformats.org/presentationml/2006/main">
  <p:tag name="KSO_WM_BEAUTIFY_FLAG" val="#wm#"/>
  <p:tag name="KSO_WM_UNIT_TYPE" val="l_h_a"/>
  <p:tag name="KSO_WM_UNIT_INDEX" val="1_6_1"/>
  <p:tag name="KSO_WM_UNIT_ID" val="diagram19882022_5*l_h_a*1_6_1"/>
  <p:tag name="KSO_WM_TEMPLATE_INDEX" val="19882022"/>
  <p:tag name="KSO_WM_TAG_VERSION" val="2.0"/>
  <p:tag name="KSO_WM_DIAGRAM_GROUP_CODE" val="l1-1"/>
</p:tagLst>
</file>

<file path=ppt/tags/tag24.xml><?xml version="1.0" encoding="utf-8"?>
<p:tagLst xmlns:p="http://schemas.openxmlformats.org/presentationml/2006/main">
  <p:tag name="KSO_WM_BEAUTIFY_FLAG" val="#wm#"/>
  <p:tag name="KSO_WM_UNIT_TYPE" val="l_h_i"/>
  <p:tag name="KSO_WM_UNIT_INDEX" val="1_6_2"/>
  <p:tag name="KSO_WM_UNIT_ID" val="diagram19882022_5*l_h_i*1_6_2"/>
  <p:tag name="KSO_WM_TEMPLATE_INDEX" val="19882022"/>
  <p:tag name="KSO_WM_TAG_VERSION" val="2.0"/>
  <p:tag name="KSO_WM_DIAGRAM_GROUP_CODE" val="l1-1"/>
</p:tagLst>
</file>

<file path=ppt/tags/tag25.xml><?xml version="1.0" encoding="utf-8"?>
<p:tagLst xmlns:p="http://schemas.openxmlformats.org/presentationml/2006/main">
  <p:tag name="KSO_WM_BEAUTIFY_FLAG" val="#wm#"/>
  <p:tag name="KSO_WM_UNIT_TYPE" val="l_h_i"/>
  <p:tag name="KSO_WM_UNIT_INDEX" val="1_6_1"/>
  <p:tag name="KSO_WM_UNIT_ID" val="diagram19882022_5*l_h_i*1_6_1"/>
  <p:tag name="KSO_WM_TEMPLATE_INDEX" val="19882022"/>
  <p:tag name="KSO_WM_TAG_VERSION" val="2.0"/>
  <p:tag name="KSO_WM_DIAGRAM_GROUP_CODE" val="l1-1"/>
  <p:tag name="KSO_WM_UNIT_SUBTYPE" val="d"/>
</p:tagLst>
</file>

<file path=ppt/tags/tag26.xml><?xml version="1.0" encoding="utf-8"?>
<p:tagLst xmlns:p="http://schemas.openxmlformats.org/presentationml/2006/main">
  <p:tag name="KSO_WM_UNIT_PLACING_PICTURE_USER_VIEWPORT" val="{&quot;height&quot;:5491,&quot;width&quot;:8239}"/>
</p:tagLst>
</file>

<file path=ppt/tags/tag27.xml><?xml version="1.0" encoding="utf-8"?>
<p:tagLst xmlns:p="http://schemas.openxmlformats.org/presentationml/2006/main">
  <p:tag name="TIMING" val="|14.5|8.8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#wm#"/>
  <p:tag name="KSO_WM_UNIT_TYPE" val="l_h_i"/>
  <p:tag name="KSO_WM_UNIT_INDEX" val="1_1_1"/>
  <p:tag name="KSO_WM_UNIT_ID" val="diagram19882022_5*l_h_i*1_1_1"/>
  <p:tag name="KSO_WM_TEMPLATE_INDEX" val="19882022"/>
  <p:tag name="KSO_WM_TAG_VERSION" val="2.0"/>
  <p:tag name="KSO_WM_DIAGRAM_GROUP_CODE" val="l1-1"/>
  <p:tag name="KSO_WM_UNIT_SUBTYPE" val="d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TIMING" val="|14.5|8.8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#wm#"/>
  <p:tag name="KSO_WM_UNIT_TYPE" val="l_h_i"/>
  <p:tag name="KSO_WM_UNIT_INDEX" val="1_1_3"/>
  <p:tag name="KSO_WM_UNIT_ID" val="diagram19882022_5*l_h_i*1_1_3"/>
  <p:tag name="KSO_WM_TEMPLATE_INDEX" val="19882022"/>
  <p:tag name="KSO_WM_TAG_VERSION" val="2.0"/>
  <p:tag name="KSO_WM_DIAGRAM_GROUP_CODE" val="l1-1"/>
</p:tagLst>
</file>

<file path=ppt/tags/tag40.xml><?xml version="1.0" encoding="utf-8"?>
<p:tagLst xmlns:p="http://schemas.openxmlformats.org/presentationml/2006/main">
  <p:tag name="KSO_WM_UNIT_TABLE_BEAUTIFY" val="smartTable{3a8c7fb9-75f4-4546-a2ce-e39a2504b457}"/>
  <p:tag name="TABLE_ENDDRAG_ORIGIN_RECT" val="303*182"/>
  <p:tag name="TABLE_ENDDRAG_RECT" val="232*349*303*182"/>
</p:tagLst>
</file>

<file path=ppt/tags/tag41.xml><?xml version="1.0" encoding="utf-8"?>
<p:tagLst xmlns:p="http://schemas.openxmlformats.org/presentationml/2006/main">
  <p:tag name="TIMING" val="|14.5|8.8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TABLE_BEAUTIFY" val="smartTable{3a8c7fb9-75f4-4546-a2ce-e39a2504b457}"/>
  <p:tag name="TABLE_ENDDRAG_ORIGIN_RECT" val="303*182"/>
  <p:tag name="TABLE_ENDDRAG_RECT" val="232*349*303*182"/>
</p:tagLst>
</file>

<file path=ppt/tags/tag45.xml><?xml version="1.0" encoding="utf-8"?>
<p:tagLst xmlns:p="http://schemas.openxmlformats.org/presentationml/2006/main">
  <p:tag name="KSO_WM_UNIT_TABLE_BEAUTIFY" val="smartTable{af90be2a-04a5-4148-a3f3-f8c72c923f43}"/>
  <p:tag name="TABLE_ENDDRAG_ORIGIN_RECT" val="303*182"/>
  <p:tag name="TABLE_ENDDRAG_RECT" val="232*349*303*182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#wm#"/>
  <p:tag name="KSO_WM_UNIT_TYPE" val="l_h_a"/>
  <p:tag name="KSO_WM_UNIT_INDEX" val="1_1_1"/>
  <p:tag name="KSO_WM_UNIT_ID" val="diagram19882022_5*l_h_a*1_1_1"/>
  <p:tag name="KSO_WM_TEMPLATE_INDEX" val="19882022"/>
  <p:tag name="KSO_WM_TAG_VERSION" val="2.0"/>
  <p:tag name="KSO_WM_DIAGRAM_GROUP_CODE" val="l1-1"/>
</p:tagLst>
</file>

<file path=ppt/tags/tag50.xml><?xml version="1.0" encoding="utf-8"?>
<p:tagLst xmlns:p="http://schemas.openxmlformats.org/presentationml/2006/main">
  <p:tag name="KSO_WM_UNIT_TABLE_BEAUTIFY" val="smartTable{1679b3bb-5b30-40cd-9490-16baa51de112}"/>
  <p:tag name="TABLE_ENDDRAG_ORIGIN_RECT" val="459*392"/>
  <p:tag name="TABLE_ENDDRAG_RECT" val="360*127*459*392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#wm#"/>
  <p:tag name="KSO_WM_UNIT_TYPE" val="l_h_i"/>
  <p:tag name="KSO_WM_UNIT_INDEX" val="1_2_3"/>
  <p:tag name="KSO_WM_UNIT_ID" val="diagram19882022_5*l_h_i*1_2_3"/>
  <p:tag name="KSO_WM_TEMPLATE_INDEX" val="19882022"/>
  <p:tag name="KSO_WM_TAG_VERSION" val="2.0"/>
  <p:tag name="KSO_WM_DIAGRAM_GROUP_CODE" val="l1-1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UNIT_TABLE_BEAUTIFY" val="smartTable{20096bf3-055e-4f40-b0a8-31f7e9ab6821}"/>
  <p:tag name="TABLE_ENDDRAG_ORIGIN_RECT" val="349*297"/>
  <p:tag name="TABLE_ENDDRAG_RECT" val="180*117*349*297"/>
</p:tagLst>
</file>

<file path=ppt/tags/tag68.xml><?xml version="1.0" encoding="utf-8"?>
<p:tagLst xmlns:p="http://schemas.openxmlformats.org/presentationml/2006/main">
  <p:tag name="KSO_WM_UNIT_TABLE_BEAUTIFY" val="smartTable{1f8e6377-d0bb-4ea8-bae9-0ef7dd0f91cc}"/>
  <p:tag name="TABLE_ENDDRAG_ORIGIN_RECT" val="349*297"/>
  <p:tag name="TABLE_ENDDRAG_RECT" val="180*117*349*297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#wm#"/>
  <p:tag name="KSO_WM_UNIT_TYPE" val="l_h_a"/>
  <p:tag name="KSO_WM_UNIT_INDEX" val="1_2_1"/>
  <p:tag name="KSO_WM_UNIT_ID" val="diagram19882022_5*l_h_a*1_2_1"/>
  <p:tag name="KSO_WM_TEMPLATE_INDEX" val="19882022"/>
  <p:tag name="KSO_WM_TAG_VERSION" val="2.0"/>
  <p:tag name="KSO_WM_DIAGRAM_GROUP_CODE" val="l1-1"/>
</p:tagLst>
</file>

<file path=ppt/tags/tag70.xml><?xml version="1.0" encoding="utf-8"?>
<p:tagLst xmlns:p="http://schemas.openxmlformats.org/presentationml/2006/main">
  <p:tag name="KSO_WM_UNIT_PLACING_PICTURE_USER_VIEWPORT" val="{&quot;height&quot;:7897,&quot;width&quot;:11234}"/>
</p:tagLst>
</file>

<file path=ppt/tags/tag71.xml><?xml version="1.0" encoding="utf-8"?>
<p:tagLst xmlns:p="http://schemas.openxmlformats.org/presentationml/2006/main">
  <p:tag name="TIMING" val="|9.8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#wm#"/>
  <p:tag name="KSO_WM_UNIT_TYPE" val="l_h_i"/>
  <p:tag name="KSO_WM_UNIT_INDEX" val="1_2_2"/>
  <p:tag name="KSO_WM_UNIT_ID" val="diagram19882022_5*l_h_i*1_2_2"/>
  <p:tag name="KSO_WM_TEMPLATE_INDEX" val="19882022"/>
  <p:tag name="KSO_WM_TAG_VERSION" val="2.0"/>
  <p:tag name="KSO_WM_DIAGRAM_GROUP_CODE" val="l1-1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#wm#"/>
  <p:tag name="KSO_WM_UNIT_TYPE" val="l_h_i"/>
  <p:tag name="KSO_WM_UNIT_INDEX" val="1_2_1"/>
  <p:tag name="KSO_WM_UNIT_ID" val="diagram19882022_5*l_h_i*1_2_1"/>
  <p:tag name="KSO_WM_TEMPLATE_INDEX" val="19882022"/>
  <p:tag name="KSO_WM_TAG_VERSION" val="2.0"/>
  <p:tag name="KSO_WM_DIAGRAM_GROUP_CODE" val="l1-1"/>
  <p:tag name="KSO_WM_UNIT_SUBTYPE" val="d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UNIT_TABLE_BEAUTIFY" val="smartTable{91a551ca-eff0-45d5-8f5e-34aba7ec7b3a}"/>
</p:tagLst>
</file>

<file path=ppt/tags/tag97.xml><?xml version="1.0" encoding="utf-8"?>
<p:tagLst xmlns:p="http://schemas.openxmlformats.org/presentationml/2006/main">
  <p:tag name="KSO_WPP_MARK_KEY" val="b92a5862-e0f0-4716-9629-7c43e9182467"/>
  <p:tag name="COMMONDATA" val="eyJoZGlkIjoiOTgwY2MwMjdmMDU4ZDM1MGZjZmM0NDBlZjRhOTlmOWQifQ=="/>
</p:tagLst>
</file>

<file path=ppt/theme/theme1.xml><?xml version="1.0" encoding="utf-8"?>
<a:theme xmlns:a="http://schemas.openxmlformats.org/drawingml/2006/main" name="Office 主题">
  <a:themeElements>
    <a:clrScheme name="紫罗兰色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3184</Words>
  <Application>WPS 演示</Application>
  <PresentationFormat>宽屏</PresentationFormat>
  <Paragraphs>627</Paragraphs>
  <Slides>23</Slides>
  <Notes>23</Notes>
  <HiddenSlides>1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9" baseType="lpstr">
      <vt:lpstr>Arial</vt:lpstr>
      <vt:lpstr>宋体</vt:lpstr>
      <vt:lpstr>Wingdings</vt:lpstr>
      <vt:lpstr>微软雅黑</vt:lpstr>
      <vt:lpstr>华文中宋</vt:lpstr>
      <vt:lpstr>Arial</vt:lpstr>
      <vt:lpstr>印品黑体</vt:lpstr>
      <vt:lpstr>Times New Roman</vt:lpstr>
      <vt:lpstr>Calibri</vt:lpstr>
      <vt:lpstr>Arial Unicode MS</vt:lpstr>
      <vt:lpstr>Calibri Light</vt:lpstr>
      <vt:lpstr>Lifeline JL</vt:lpstr>
      <vt:lpstr>华文隶书</vt:lpstr>
      <vt:lpstr>黑体</vt:lpstr>
      <vt:lpstr>Segoe Print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徐鹤</dc:creator>
  <cp:lastModifiedBy>H</cp:lastModifiedBy>
  <cp:revision>468</cp:revision>
  <dcterms:created xsi:type="dcterms:W3CDTF">2017-05-30T11:12:00Z</dcterms:created>
  <dcterms:modified xsi:type="dcterms:W3CDTF">2023-05-17T13:28:13Z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EE8F1075D91F4C3F93A2F66BDB0A06C3_12</vt:lpwstr>
  </property>
  <property fmtid="{D5CDD505-2E9C-101B-9397-08002B2CF9AE}" pid="3" name="KSOProductBuildVer">
    <vt:lpwstr>2052-11.1.0.14309</vt:lpwstr>
  </property>
</Properties>
</file>